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8" r:id="rId3"/>
    <p:sldId id="265" r:id="rId4"/>
    <p:sldId id="261" r:id="rId5"/>
    <p:sldId id="266" r:id="rId6"/>
    <p:sldId id="267" r:id="rId7"/>
    <p:sldId id="257"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628" autoAdjust="0"/>
  </p:normalViewPr>
  <p:slideViewPr>
    <p:cSldViewPr>
      <p:cViewPr varScale="1">
        <p:scale>
          <a:sx n="60" d="100"/>
          <a:sy n="60" d="100"/>
        </p:scale>
        <p:origin x="-164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B343EA-094B-4CB9-AA38-BF8A1F642631}" type="datetimeFigureOut">
              <a:rPr lang="en-US" smtClean="0"/>
              <a:t>10/12/2012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5CB542-87EB-4EC7-B547-47C64F0B7216}" type="slidenum">
              <a:rPr lang="en-US" smtClean="0"/>
              <a:t>‹#›</a:t>
            </a:fld>
            <a:endParaRPr lang="en-US"/>
          </a:p>
        </p:txBody>
      </p:sp>
    </p:spTree>
    <p:extLst>
      <p:ext uri="{BB962C8B-B14F-4D97-AF65-F5344CB8AC3E}">
        <p14:creationId xmlns:p14="http://schemas.microsoft.com/office/powerpoint/2010/main" val="4115077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CB542-87EB-4EC7-B547-47C64F0B7216}" type="slidenum">
              <a:rPr lang="en-US" smtClean="0"/>
              <a:t>1</a:t>
            </a:fld>
            <a:endParaRPr lang="en-US"/>
          </a:p>
        </p:txBody>
      </p:sp>
    </p:spTree>
    <p:extLst>
      <p:ext uri="{BB962C8B-B14F-4D97-AF65-F5344CB8AC3E}">
        <p14:creationId xmlns:p14="http://schemas.microsoft.com/office/powerpoint/2010/main" val="2968103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this assignment,</a:t>
            </a:r>
            <a:r>
              <a:rPr lang="en-US" baseline="0" dirty="0" smtClean="0"/>
              <a:t> e</a:t>
            </a:r>
            <a:r>
              <a:rPr lang="en-US" dirty="0" smtClean="0"/>
              <a:t>ach group will be assigned one theorem</a:t>
            </a:r>
            <a:r>
              <a:rPr lang="en-US" baseline="0" dirty="0" smtClean="0"/>
              <a:t> to prove using the original method and using modern techniques, theorems, and postulates. Each team will also be expected to show uses for the theorem. The work on this assignment will be completed in two parts. A group discussion held in Adobe Connect, and an individually written reflective essay. Each team will be given a grade for the recorded discussion, and each student will receive a grade for the essay. The essay portion will be discussed at a different time.</a:t>
            </a:r>
          </a:p>
          <a:p>
            <a:r>
              <a:rPr lang="en-US" baseline="0" dirty="0" smtClean="0"/>
              <a:t>For now, we will focus on the requirements for the group discussion portion.</a:t>
            </a:r>
          </a:p>
          <a:p>
            <a:endParaRPr lang="en-US" dirty="0"/>
          </a:p>
        </p:txBody>
      </p:sp>
      <p:sp>
        <p:nvSpPr>
          <p:cNvPr id="4" name="Slide Number Placeholder 3"/>
          <p:cNvSpPr>
            <a:spLocks noGrp="1"/>
          </p:cNvSpPr>
          <p:nvPr>
            <p:ph type="sldNum" sz="quarter" idx="10"/>
          </p:nvPr>
        </p:nvSpPr>
        <p:spPr/>
        <p:txBody>
          <a:bodyPr/>
          <a:lstStyle/>
          <a:p>
            <a:fld id="{065CB542-87EB-4EC7-B547-47C64F0B7216}" type="slidenum">
              <a:rPr lang="en-US" smtClean="0"/>
              <a:t>2</a:t>
            </a:fld>
            <a:endParaRPr lang="en-US"/>
          </a:p>
        </p:txBody>
      </p:sp>
    </p:spTree>
    <p:extLst>
      <p:ext uri="{BB962C8B-B14F-4D97-AF65-F5344CB8AC3E}">
        <p14:creationId xmlns:p14="http://schemas.microsoft.com/office/powerpoint/2010/main" val="2441657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activity</a:t>
            </a:r>
            <a:r>
              <a:rPr lang="en-US" sz="1200" kern="1200" baseline="0" dirty="0" smtClean="0">
                <a:solidFill>
                  <a:schemeClr val="tx1"/>
                </a:solidFill>
                <a:effectLst/>
                <a:latin typeface="+mn-lt"/>
                <a:ea typeface="+mn-ea"/>
                <a:cs typeface="+mn-cs"/>
              </a:rPr>
              <a:t> provides work toward the course </a:t>
            </a:r>
            <a:r>
              <a:rPr lang="en-US" sz="1200" kern="1200" dirty="0" smtClean="0">
                <a:solidFill>
                  <a:schemeClr val="tx1"/>
                </a:solidFill>
                <a:effectLst/>
                <a:latin typeface="+mn-lt"/>
                <a:ea typeface="+mn-ea"/>
                <a:cs typeface="+mn-cs"/>
              </a:rPr>
              <a:t>learning objective 3) Compare and Contrast modern and historical methods of proving theorems. The actual comparing and</a:t>
            </a:r>
            <a:r>
              <a:rPr lang="en-US" sz="1200" kern="1200" baseline="0" dirty="0" smtClean="0">
                <a:solidFill>
                  <a:schemeClr val="tx1"/>
                </a:solidFill>
                <a:effectLst/>
                <a:latin typeface="+mn-lt"/>
                <a:ea typeface="+mn-ea"/>
                <a:cs typeface="+mn-cs"/>
              </a:rPr>
              <a:t> contrasting of the methods will be part of the reflective essay to be completed individually.</a:t>
            </a:r>
            <a:endParaRPr lang="en-US" dirty="0"/>
          </a:p>
        </p:txBody>
      </p:sp>
      <p:sp>
        <p:nvSpPr>
          <p:cNvPr id="4" name="Slide Number Placeholder 3"/>
          <p:cNvSpPr>
            <a:spLocks noGrp="1"/>
          </p:cNvSpPr>
          <p:nvPr>
            <p:ph type="sldNum" sz="quarter" idx="10"/>
          </p:nvPr>
        </p:nvSpPr>
        <p:spPr/>
        <p:txBody>
          <a:bodyPr/>
          <a:lstStyle/>
          <a:p>
            <a:fld id="{065CB542-87EB-4EC7-B547-47C64F0B7216}" type="slidenum">
              <a:rPr lang="en-US" smtClean="0"/>
              <a:t>3</a:t>
            </a:fld>
            <a:endParaRPr lang="en-US"/>
          </a:p>
        </p:txBody>
      </p:sp>
    </p:spTree>
    <p:extLst>
      <p:ext uri="{BB962C8B-B14F-4D97-AF65-F5344CB8AC3E}">
        <p14:creationId xmlns:p14="http://schemas.microsoft.com/office/powerpoint/2010/main" val="2202737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Each student is to work on each of the topics ahead of time</a:t>
            </a:r>
            <a:r>
              <a:rPr lang="en-US" sz="1200" kern="1200" baseline="0" dirty="0" smtClean="0">
                <a:solidFill>
                  <a:schemeClr val="tx1"/>
                </a:solidFill>
                <a:effectLst/>
                <a:latin typeface="+mn-lt"/>
                <a:ea typeface="+mn-ea"/>
                <a:cs typeface="+mn-cs"/>
              </a:rPr>
              <a:t> and bring the ideas to the discussion meeting. </a:t>
            </a:r>
            <a:r>
              <a:rPr lang="en-US" sz="1200" kern="1200" dirty="0" smtClean="0">
                <a:solidFill>
                  <a:schemeClr val="tx1"/>
                </a:solidFill>
                <a:effectLst/>
                <a:latin typeface="+mn-lt"/>
                <a:ea typeface="+mn-ea"/>
                <a:cs typeface="+mn-cs"/>
              </a:rPr>
              <a:t>You are to work together to create a cohesive proof using each method. The team will also create a list of ways the theorem was used historically and can be used now, along with details showing how to use the theorem.</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Working</a:t>
            </a:r>
            <a:r>
              <a:rPr lang="en-US" sz="1200" kern="1200" baseline="0" dirty="0" smtClean="0">
                <a:solidFill>
                  <a:schemeClr val="tx1"/>
                </a:solidFill>
                <a:effectLst/>
                <a:latin typeface="+mn-lt"/>
                <a:ea typeface="+mn-ea"/>
                <a:cs typeface="+mn-cs"/>
              </a:rPr>
              <a:t> together on this assignment means that no one person will have to do the whole assignment, making it a little easier to tackle.</a:t>
            </a:r>
            <a:r>
              <a:rPr lang="en-US" sz="1200" kern="1200" dirty="0" smtClean="0">
                <a:solidFill>
                  <a:schemeClr val="tx1"/>
                </a:solidFill>
                <a:effectLst/>
                <a:latin typeface="+mn-lt"/>
                <a:ea typeface="+mn-ea"/>
                <a:cs typeface="+mn-cs"/>
              </a:rPr>
              <a:t> I recommend</a:t>
            </a:r>
            <a:r>
              <a:rPr lang="en-US" sz="1200" kern="1200" baseline="0" dirty="0" smtClean="0">
                <a:solidFill>
                  <a:schemeClr val="tx1"/>
                </a:solidFill>
                <a:effectLst/>
                <a:latin typeface="+mn-lt"/>
                <a:ea typeface="+mn-ea"/>
                <a:cs typeface="+mn-cs"/>
              </a:rPr>
              <a:t> planning two hours of time together to work on this part of the assignment. The written essay will be submitted within one week of the discussion activity (Horton, 2006, p. 122).</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65CB542-87EB-4EC7-B547-47C64F0B7216}" type="slidenum">
              <a:rPr lang="en-US" smtClean="0"/>
              <a:t>4</a:t>
            </a:fld>
            <a:endParaRPr lang="en-US"/>
          </a:p>
        </p:txBody>
      </p:sp>
    </p:spTree>
    <p:extLst>
      <p:ext uri="{BB962C8B-B14F-4D97-AF65-F5344CB8AC3E}">
        <p14:creationId xmlns:p14="http://schemas.microsoft.com/office/powerpoint/2010/main" val="2359412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will be 4 – 6 students in</a:t>
            </a:r>
            <a:r>
              <a:rPr lang="en-US" baseline="0" dirty="0" smtClean="0"/>
              <a:t> each group, the roles of Fact Seeker &amp; Gatekeeper may each have 2 people.</a:t>
            </a:r>
          </a:p>
          <a:p>
            <a:r>
              <a:rPr lang="en-US" dirty="0" smtClean="0"/>
              <a:t>The technical host will be in charge</a:t>
            </a:r>
            <a:r>
              <a:rPr lang="en-US" baseline="0" dirty="0" smtClean="0"/>
              <a:t> of the Adobe Connect Room.</a:t>
            </a:r>
          </a:p>
          <a:p>
            <a:r>
              <a:rPr lang="en-US" baseline="0" dirty="0" smtClean="0"/>
              <a:t>The discussion leader will be in charge of keeping the discussion on topic and ensuring that conflicts are productive.</a:t>
            </a:r>
          </a:p>
          <a:p>
            <a:r>
              <a:rPr lang="en-US" baseline="0" dirty="0" smtClean="0"/>
              <a:t>The fact seeker will keep track of what is known, what is missing, and what is needed.</a:t>
            </a:r>
          </a:p>
          <a:p>
            <a:r>
              <a:rPr lang="en-US" dirty="0" smtClean="0"/>
              <a:t>The gatekeeper will ensure that all</a:t>
            </a:r>
            <a:r>
              <a:rPr lang="en-US" baseline="0" dirty="0" smtClean="0"/>
              <a:t> participants are listening and comprehending the discussion, this includes paraphrasing as necessary and ensuring active participation on the part of all team members.</a:t>
            </a:r>
          </a:p>
          <a:p>
            <a:r>
              <a:rPr lang="en-US" baseline="0" dirty="0" smtClean="0"/>
              <a:t>(Iverson, 2005, pp. 147 – 148)</a:t>
            </a:r>
          </a:p>
        </p:txBody>
      </p:sp>
      <p:sp>
        <p:nvSpPr>
          <p:cNvPr id="4" name="Slide Number Placeholder 3"/>
          <p:cNvSpPr>
            <a:spLocks noGrp="1"/>
          </p:cNvSpPr>
          <p:nvPr>
            <p:ph type="sldNum" sz="quarter" idx="10"/>
          </p:nvPr>
        </p:nvSpPr>
        <p:spPr/>
        <p:txBody>
          <a:bodyPr/>
          <a:lstStyle/>
          <a:p>
            <a:fld id="{065CB542-87EB-4EC7-B547-47C64F0B7216}" type="slidenum">
              <a:rPr lang="en-US" smtClean="0"/>
              <a:t>5</a:t>
            </a:fld>
            <a:endParaRPr lang="en-US"/>
          </a:p>
        </p:txBody>
      </p:sp>
    </p:spTree>
    <p:extLst>
      <p:ext uri="{BB962C8B-B14F-4D97-AF65-F5344CB8AC3E}">
        <p14:creationId xmlns:p14="http://schemas.microsoft.com/office/powerpoint/2010/main" val="1767488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Each member is to perform his or her role, and contribute information and knowledge to the group discussion. </a:t>
            </a:r>
            <a:r>
              <a:rPr lang="en-US" dirty="0" smtClean="0"/>
              <a:t>The</a:t>
            </a:r>
            <a:r>
              <a:rPr lang="en-US" baseline="0" dirty="0" smtClean="0"/>
              <a:t> group discussion grade will be based on the recording of the activity. I will use the grading rubric as posted in Doc Sharing to determine the grade for the group (Horton, 2006, p. 122).</a:t>
            </a:r>
            <a:endParaRPr lang="en-US" dirty="0"/>
          </a:p>
        </p:txBody>
      </p:sp>
      <p:sp>
        <p:nvSpPr>
          <p:cNvPr id="4" name="Slide Number Placeholder 3"/>
          <p:cNvSpPr>
            <a:spLocks noGrp="1"/>
          </p:cNvSpPr>
          <p:nvPr>
            <p:ph type="sldNum" sz="quarter" idx="10"/>
          </p:nvPr>
        </p:nvSpPr>
        <p:spPr/>
        <p:txBody>
          <a:bodyPr/>
          <a:lstStyle/>
          <a:p>
            <a:fld id="{065CB542-87EB-4EC7-B547-47C64F0B7216}" type="slidenum">
              <a:rPr lang="en-US" smtClean="0"/>
              <a:t>6</a:t>
            </a:fld>
            <a:endParaRPr lang="en-US"/>
          </a:p>
        </p:txBody>
      </p:sp>
    </p:spTree>
    <p:extLst>
      <p:ext uri="{BB962C8B-B14F-4D97-AF65-F5344CB8AC3E}">
        <p14:creationId xmlns:p14="http://schemas.microsoft.com/office/powerpoint/2010/main" val="617192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discussion portion</a:t>
            </a:r>
            <a:r>
              <a:rPr lang="en-US" baseline="0" dirty="0" smtClean="0"/>
              <a:t> of the activity will be completed in an Adobe connect room. One person from each group will be the host and in charge of running the technical aspects of the session.</a:t>
            </a:r>
          </a:p>
          <a:p>
            <a:endParaRPr lang="en-US" baseline="0" dirty="0" smtClean="0"/>
          </a:p>
          <a:p>
            <a:r>
              <a:rPr lang="en-US" baseline="0" dirty="0" smtClean="0"/>
              <a:t>Using Adobe connect is fairly simple, the host will record the session, promote each member to presenter, end the meeting, and email me to let me know that the meeting is ending. I will retrieve the recording link and share it with the group members.</a:t>
            </a:r>
          </a:p>
          <a:p>
            <a:r>
              <a:rPr lang="en-US" baseline="0" dirty="0" smtClean="0"/>
              <a:t>Once each person is promoted to presented, you will be able to use your microphone to talk with each other and write on the whiteboard I will have set up for you. I will also have the Theorem already in the room for you so you won’t need to type it in. If you don’t have a microphone to use, you will still be able to type in the chat area as normal.</a:t>
            </a:r>
          </a:p>
          <a:p>
            <a:r>
              <a:rPr lang="en-US" baseline="0" dirty="0" smtClean="0"/>
              <a:t>(Screen share the room as well.)</a:t>
            </a:r>
          </a:p>
          <a:p>
            <a:endParaRPr lang="en-US" baseline="0" dirty="0" smtClean="0"/>
          </a:p>
          <a:p>
            <a:r>
              <a:rPr lang="en-US" baseline="0" dirty="0" smtClean="0"/>
              <a:t>Should you have problems with using adobe connect, we can set up a WebEx meeting room or a discussion board.</a:t>
            </a:r>
          </a:p>
        </p:txBody>
      </p:sp>
      <p:sp>
        <p:nvSpPr>
          <p:cNvPr id="4" name="Slide Number Placeholder 3"/>
          <p:cNvSpPr>
            <a:spLocks noGrp="1"/>
          </p:cNvSpPr>
          <p:nvPr>
            <p:ph type="sldNum" sz="quarter" idx="10"/>
          </p:nvPr>
        </p:nvSpPr>
        <p:spPr/>
        <p:txBody>
          <a:bodyPr/>
          <a:lstStyle/>
          <a:p>
            <a:fld id="{065CB542-87EB-4EC7-B547-47C64F0B7216}" type="slidenum">
              <a:rPr lang="en-US" smtClean="0"/>
              <a:t>7</a:t>
            </a:fld>
            <a:endParaRPr lang="en-US"/>
          </a:p>
        </p:txBody>
      </p:sp>
    </p:spTree>
    <p:extLst>
      <p:ext uri="{BB962C8B-B14F-4D97-AF65-F5344CB8AC3E}">
        <p14:creationId xmlns:p14="http://schemas.microsoft.com/office/powerpoint/2010/main" val="6020785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E6127850-0468-421F-82EC-936CBC90A4FC}" type="datetimeFigureOut">
              <a:rPr lang="en-US" smtClean="0"/>
              <a:t>10/12/2012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EE12E1C1-F2AB-40E5-9AC0-E6B1CA5A9084}"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127850-0468-421F-82EC-936CBC90A4FC}" type="datetimeFigureOut">
              <a:rPr lang="en-US" smtClean="0"/>
              <a:t>10/12/2012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2E1C1-F2AB-40E5-9AC0-E6B1CA5A9084}"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127850-0468-421F-82EC-936CBC90A4FC}" type="datetimeFigureOut">
              <a:rPr lang="en-US" smtClean="0"/>
              <a:t>10/12/2012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2E1C1-F2AB-40E5-9AC0-E6B1CA5A9084}"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127850-0468-421F-82EC-936CBC90A4FC}" type="datetimeFigureOut">
              <a:rPr lang="en-US" smtClean="0"/>
              <a:t>10/12/2012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2E1C1-F2AB-40E5-9AC0-E6B1CA5A9084}"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127850-0468-421F-82EC-936CBC90A4FC}" type="datetimeFigureOut">
              <a:rPr lang="en-US" smtClean="0"/>
              <a:t>10/12/2012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2E1C1-F2AB-40E5-9AC0-E6B1CA5A908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6127850-0468-421F-82EC-936CBC90A4FC}" type="datetimeFigureOut">
              <a:rPr lang="en-US" smtClean="0"/>
              <a:t>10/12/2012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2E1C1-F2AB-40E5-9AC0-E6B1CA5A9084}"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127850-0468-421F-82EC-936CBC90A4FC}" type="datetimeFigureOut">
              <a:rPr lang="en-US" smtClean="0"/>
              <a:t>10/12/2012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12E1C1-F2AB-40E5-9AC0-E6B1CA5A9084}"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6127850-0468-421F-82EC-936CBC90A4FC}" type="datetimeFigureOut">
              <a:rPr lang="en-US" smtClean="0"/>
              <a:t>10/12/2012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12E1C1-F2AB-40E5-9AC0-E6B1CA5A9084}"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27850-0468-421F-82EC-936CBC90A4FC}" type="datetimeFigureOut">
              <a:rPr lang="en-US" smtClean="0"/>
              <a:t>10/12/2012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12E1C1-F2AB-40E5-9AC0-E6B1CA5A90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127850-0468-421F-82EC-936CBC90A4FC}" type="datetimeFigureOut">
              <a:rPr lang="en-US" smtClean="0"/>
              <a:t>10/12/2012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2E1C1-F2AB-40E5-9AC0-E6B1CA5A908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127850-0468-421F-82EC-936CBC90A4FC}" type="datetimeFigureOut">
              <a:rPr lang="en-US" smtClean="0"/>
              <a:t>10/12/2012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2E1C1-F2AB-40E5-9AC0-E6B1CA5A908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E6127850-0468-421F-82EC-936CBC90A4FC}" type="datetimeFigureOut">
              <a:rPr lang="en-US" smtClean="0"/>
              <a:t>10/12/2012</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EE12E1C1-F2AB-40E5-9AC0-E6B1CA5A908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Team Theorem Proof</a:t>
            </a:r>
            <a:endParaRPr lang="en-US" dirty="0"/>
          </a:p>
        </p:txBody>
      </p:sp>
      <p:sp>
        <p:nvSpPr>
          <p:cNvPr id="3" name="Subtitle 2"/>
          <p:cNvSpPr>
            <a:spLocks noGrp="1"/>
          </p:cNvSpPr>
          <p:nvPr>
            <p:ph type="subTitle" idx="1"/>
          </p:nvPr>
        </p:nvSpPr>
        <p:spPr/>
        <p:txBody>
          <a:bodyPr/>
          <a:lstStyle/>
          <a:p>
            <a:pPr algn="r"/>
            <a:r>
              <a:rPr lang="en-US" dirty="0" smtClean="0"/>
              <a:t>Tamara Eyster, M.A.</a:t>
            </a:r>
            <a:endParaRPr lang="en-US" dirty="0"/>
          </a:p>
        </p:txBody>
      </p:sp>
    </p:spTree>
    <p:extLst>
      <p:ext uri="{BB962C8B-B14F-4D97-AF65-F5344CB8AC3E}">
        <p14:creationId xmlns:p14="http://schemas.microsoft.com/office/powerpoint/2010/main" val="571338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Bernoulli’s Theorem, p. 724</a:t>
            </a:r>
          </a:p>
          <a:p>
            <a:pPr lvl="0"/>
            <a:r>
              <a:rPr lang="en-US" dirty="0" err="1"/>
              <a:t>Chebyshev’s</a:t>
            </a:r>
            <a:r>
              <a:rPr lang="en-US" dirty="0"/>
              <a:t> Theorem, p. 897</a:t>
            </a:r>
          </a:p>
          <a:p>
            <a:pPr lvl="0"/>
            <a:r>
              <a:rPr lang="en-US" dirty="0"/>
              <a:t>Chinese Remainder Theorem</a:t>
            </a:r>
          </a:p>
          <a:p>
            <a:pPr lvl="0"/>
            <a:r>
              <a:rPr lang="en-US" dirty="0"/>
              <a:t>Euler’s Theorem, p. 932</a:t>
            </a:r>
          </a:p>
          <a:p>
            <a:pPr lvl="0"/>
            <a:r>
              <a:rPr lang="en-US" dirty="0"/>
              <a:t>Pythagorean Theorem, p. </a:t>
            </a:r>
            <a:r>
              <a:rPr lang="en-US" dirty="0" smtClean="0"/>
              <a:t>542</a:t>
            </a:r>
          </a:p>
          <a:p>
            <a:pPr lvl="0"/>
            <a:endParaRPr lang="en-US" dirty="0"/>
          </a:p>
          <a:p>
            <a:pPr lvl="0"/>
            <a:endParaRPr lang="en-US" dirty="0" smtClean="0"/>
          </a:p>
          <a:p>
            <a:pPr marL="0" lvl="0" indent="0" algn="r">
              <a:buNone/>
            </a:pPr>
            <a:r>
              <a:rPr lang="en-US" dirty="0" smtClean="0"/>
              <a:t>(Angel</a:t>
            </a:r>
            <a:r>
              <a:rPr lang="en-US" dirty="0"/>
              <a:t>, </a:t>
            </a:r>
            <a:r>
              <a:rPr lang="en-US" dirty="0" smtClean="0"/>
              <a:t>Abbott, &amp; </a:t>
            </a:r>
            <a:r>
              <a:rPr lang="en-US" dirty="0" err="1" smtClean="0"/>
              <a:t>Runde</a:t>
            </a:r>
            <a:r>
              <a:rPr lang="en-US" dirty="0" smtClean="0"/>
              <a:t>, 2009)</a:t>
            </a:r>
            <a:endParaRPr lang="en-US" dirty="0"/>
          </a:p>
          <a:p>
            <a:endParaRPr lang="en-US" dirty="0" smtClean="0"/>
          </a:p>
        </p:txBody>
      </p:sp>
      <p:sp>
        <p:nvSpPr>
          <p:cNvPr id="3" name="Title 2"/>
          <p:cNvSpPr>
            <a:spLocks noGrp="1"/>
          </p:cNvSpPr>
          <p:nvPr>
            <p:ph type="title"/>
          </p:nvPr>
        </p:nvSpPr>
        <p:spPr/>
        <p:txBody>
          <a:bodyPr/>
          <a:lstStyle/>
          <a:p>
            <a:r>
              <a:rPr lang="en-US" dirty="0" smtClean="0"/>
              <a:t>Theorems</a:t>
            </a:r>
            <a:endParaRPr lang="en-US" dirty="0"/>
          </a:p>
        </p:txBody>
      </p:sp>
    </p:spTree>
    <p:extLst>
      <p:ext uri="{BB962C8B-B14F-4D97-AF65-F5344CB8AC3E}">
        <p14:creationId xmlns:p14="http://schemas.microsoft.com/office/powerpoint/2010/main" val="278996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Learners will collaborate with their peers to solve historical problems.</a:t>
            </a:r>
          </a:p>
          <a:p>
            <a:pPr lvl="0"/>
            <a:r>
              <a:rPr lang="en-US" dirty="0"/>
              <a:t>Learners will prove a theorem using historical methods. </a:t>
            </a:r>
          </a:p>
          <a:p>
            <a:pPr lvl="0"/>
            <a:r>
              <a:rPr lang="en-US" dirty="0"/>
              <a:t>Learners will prove a theorem using modern methods</a:t>
            </a:r>
            <a:r>
              <a:rPr lang="en-US" dirty="0" smtClean="0"/>
              <a:t>.</a:t>
            </a:r>
            <a:endParaRPr lang="en-US" dirty="0"/>
          </a:p>
        </p:txBody>
      </p:sp>
      <p:sp>
        <p:nvSpPr>
          <p:cNvPr id="3" name="Title 2"/>
          <p:cNvSpPr>
            <a:spLocks noGrp="1"/>
          </p:cNvSpPr>
          <p:nvPr>
            <p:ph type="title"/>
          </p:nvPr>
        </p:nvSpPr>
        <p:spPr/>
        <p:txBody>
          <a:bodyPr/>
          <a:lstStyle/>
          <a:p>
            <a:r>
              <a:rPr lang="en-US" dirty="0" smtClean="0"/>
              <a:t>Learning Objectives</a:t>
            </a:r>
            <a:endParaRPr lang="en-US" dirty="0"/>
          </a:p>
        </p:txBody>
      </p:sp>
    </p:spTree>
    <p:extLst>
      <p:ext uri="{BB962C8B-B14F-4D97-AF65-F5344CB8AC3E}">
        <p14:creationId xmlns:p14="http://schemas.microsoft.com/office/powerpoint/2010/main" val="4098543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Original Method of proof</a:t>
            </a:r>
          </a:p>
          <a:p>
            <a:pPr lvl="1"/>
            <a:r>
              <a:rPr lang="en-US" dirty="0" smtClean="0"/>
              <a:t>Individual </a:t>
            </a:r>
            <a:r>
              <a:rPr lang="en-US" dirty="0" smtClean="0"/>
              <a:t>ideas (approximately 15 minutes)</a:t>
            </a:r>
            <a:endParaRPr lang="en-US" dirty="0" smtClean="0"/>
          </a:p>
          <a:p>
            <a:pPr lvl="1"/>
            <a:r>
              <a:rPr lang="en-US" dirty="0" smtClean="0"/>
              <a:t>Group </a:t>
            </a:r>
            <a:r>
              <a:rPr lang="en-US" dirty="0"/>
              <a:t>proof (approximately </a:t>
            </a:r>
            <a:r>
              <a:rPr lang="en-US" dirty="0" smtClean="0"/>
              <a:t>30 minutes</a:t>
            </a:r>
            <a:r>
              <a:rPr lang="en-US" dirty="0"/>
              <a:t>)</a:t>
            </a:r>
            <a:endParaRPr lang="en-US" dirty="0" smtClean="0"/>
          </a:p>
          <a:p>
            <a:r>
              <a:rPr lang="en-US" dirty="0" smtClean="0"/>
              <a:t>Modern Method of proof</a:t>
            </a:r>
          </a:p>
          <a:p>
            <a:pPr lvl="1"/>
            <a:r>
              <a:rPr lang="en-US" dirty="0"/>
              <a:t>Individual </a:t>
            </a:r>
            <a:r>
              <a:rPr lang="en-US" dirty="0"/>
              <a:t>ideas (approximately </a:t>
            </a:r>
            <a:r>
              <a:rPr lang="en-US" dirty="0" smtClean="0"/>
              <a:t>15 minutes)</a:t>
            </a:r>
            <a:endParaRPr lang="en-US" dirty="0"/>
          </a:p>
          <a:p>
            <a:pPr lvl="1"/>
            <a:r>
              <a:rPr lang="en-US" dirty="0"/>
              <a:t>Group </a:t>
            </a:r>
            <a:r>
              <a:rPr lang="en-US" dirty="0"/>
              <a:t>proof (approximately 30 minutes</a:t>
            </a:r>
            <a:r>
              <a:rPr lang="en-US" dirty="0" smtClean="0"/>
              <a:t>)</a:t>
            </a:r>
            <a:endParaRPr lang="en-US" dirty="0"/>
          </a:p>
          <a:p>
            <a:r>
              <a:rPr lang="en-US" dirty="0" smtClean="0"/>
              <a:t>Uses for the theorem</a:t>
            </a:r>
          </a:p>
          <a:p>
            <a:pPr lvl="1"/>
            <a:r>
              <a:rPr lang="en-US" dirty="0"/>
              <a:t>Individual </a:t>
            </a:r>
            <a:r>
              <a:rPr lang="en-US" dirty="0"/>
              <a:t>ideas (approximately </a:t>
            </a:r>
            <a:r>
              <a:rPr lang="en-US" dirty="0" smtClean="0"/>
              <a:t>15 minutes</a:t>
            </a:r>
            <a:r>
              <a:rPr lang="en-US" dirty="0"/>
              <a:t>)</a:t>
            </a:r>
            <a:endParaRPr lang="en-US" dirty="0"/>
          </a:p>
          <a:p>
            <a:pPr lvl="1"/>
            <a:r>
              <a:rPr lang="en-US"/>
              <a:t>Group </a:t>
            </a:r>
            <a:r>
              <a:rPr lang="en-US"/>
              <a:t>consensus (approximately 30 </a:t>
            </a:r>
            <a:r>
              <a:rPr lang="en-US"/>
              <a:t>minutes</a:t>
            </a:r>
            <a:r>
              <a:rPr lang="en-US" smtClean="0"/>
              <a:t>)</a:t>
            </a:r>
            <a:endParaRPr lang="en-US"/>
          </a:p>
        </p:txBody>
      </p:sp>
      <p:sp>
        <p:nvSpPr>
          <p:cNvPr id="3" name="Title 2"/>
          <p:cNvSpPr>
            <a:spLocks noGrp="1"/>
          </p:cNvSpPr>
          <p:nvPr>
            <p:ph type="title"/>
          </p:nvPr>
        </p:nvSpPr>
        <p:spPr/>
        <p:txBody>
          <a:bodyPr/>
          <a:lstStyle/>
          <a:p>
            <a:r>
              <a:rPr lang="en-US" dirty="0" smtClean="0"/>
              <a:t>Discussion Agenda</a:t>
            </a:r>
            <a:endParaRPr lang="en-US" dirty="0"/>
          </a:p>
        </p:txBody>
      </p:sp>
    </p:spTree>
    <p:extLst>
      <p:ext uri="{BB962C8B-B14F-4D97-AF65-F5344CB8AC3E}">
        <p14:creationId xmlns:p14="http://schemas.microsoft.com/office/powerpoint/2010/main" val="2369025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454153" cy="3877815"/>
          </a:xfrm>
        </p:spPr>
        <p:txBody>
          <a:bodyPr/>
          <a:lstStyle/>
          <a:p>
            <a:r>
              <a:rPr lang="en-US" dirty="0" smtClean="0"/>
              <a:t>Technical Host</a:t>
            </a:r>
          </a:p>
          <a:p>
            <a:r>
              <a:rPr lang="en-US" dirty="0" smtClean="0"/>
              <a:t>Discussion Leader</a:t>
            </a:r>
          </a:p>
          <a:p>
            <a:r>
              <a:rPr lang="en-US" dirty="0" smtClean="0"/>
              <a:t>Fact Seeker</a:t>
            </a:r>
          </a:p>
          <a:p>
            <a:r>
              <a:rPr lang="en-US" dirty="0" smtClean="0"/>
              <a:t>Gatekeeper</a:t>
            </a:r>
          </a:p>
          <a:p>
            <a:endParaRPr lang="en-US" dirty="0"/>
          </a:p>
          <a:p>
            <a:endParaRPr lang="en-US" dirty="0" smtClean="0"/>
          </a:p>
          <a:p>
            <a:endParaRPr lang="en-US" dirty="0"/>
          </a:p>
          <a:p>
            <a:pPr marL="0" indent="0" algn="r">
              <a:buNone/>
            </a:pPr>
            <a:r>
              <a:rPr lang="en-US" dirty="0"/>
              <a:t>(Iverson, 2005, pp. 147 – 148)</a:t>
            </a:r>
          </a:p>
          <a:p>
            <a:pPr algn="r"/>
            <a:endParaRPr lang="en-US" dirty="0" smtClean="0"/>
          </a:p>
        </p:txBody>
      </p:sp>
      <p:sp>
        <p:nvSpPr>
          <p:cNvPr id="3" name="Title 2"/>
          <p:cNvSpPr>
            <a:spLocks noGrp="1"/>
          </p:cNvSpPr>
          <p:nvPr>
            <p:ph type="title"/>
          </p:nvPr>
        </p:nvSpPr>
        <p:spPr/>
        <p:txBody>
          <a:bodyPr/>
          <a:lstStyle/>
          <a:p>
            <a:r>
              <a:rPr lang="en-US" dirty="0" smtClean="0"/>
              <a:t>Roles</a:t>
            </a:r>
            <a:endParaRPr lang="en-US" dirty="0"/>
          </a:p>
        </p:txBody>
      </p:sp>
    </p:spTree>
    <p:extLst>
      <p:ext uri="{BB962C8B-B14F-4D97-AF65-F5344CB8AC3E}">
        <p14:creationId xmlns:p14="http://schemas.microsoft.com/office/powerpoint/2010/main" val="4230595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Active participation</a:t>
            </a:r>
          </a:p>
          <a:p>
            <a:r>
              <a:rPr lang="en-US" dirty="0" smtClean="0"/>
              <a:t>Performing the role assigned</a:t>
            </a:r>
          </a:p>
          <a:p>
            <a:r>
              <a:rPr lang="en-US" dirty="0" smtClean="0"/>
              <a:t>Timeliness</a:t>
            </a:r>
          </a:p>
          <a:p>
            <a:r>
              <a:rPr lang="en-US" dirty="0" smtClean="0"/>
              <a:t>Focus</a:t>
            </a:r>
            <a:endParaRPr lang="en-US" dirty="0"/>
          </a:p>
        </p:txBody>
      </p:sp>
      <p:sp>
        <p:nvSpPr>
          <p:cNvPr id="3" name="Title 2"/>
          <p:cNvSpPr>
            <a:spLocks noGrp="1"/>
          </p:cNvSpPr>
          <p:nvPr>
            <p:ph type="title"/>
          </p:nvPr>
        </p:nvSpPr>
        <p:spPr/>
        <p:txBody>
          <a:bodyPr/>
          <a:lstStyle/>
          <a:p>
            <a:r>
              <a:rPr lang="en-US" dirty="0" smtClean="0"/>
              <a:t>Grading</a:t>
            </a:r>
            <a:endParaRPr lang="en-US" dirty="0"/>
          </a:p>
        </p:txBody>
      </p:sp>
    </p:spTree>
    <p:extLst>
      <p:ext uri="{BB962C8B-B14F-4D97-AF65-F5344CB8AC3E}">
        <p14:creationId xmlns:p14="http://schemas.microsoft.com/office/powerpoint/2010/main" val="3369947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Host</a:t>
            </a:r>
          </a:p>
          <a:p>
            <a:pPr lvl="1"/>
            <a:r>
              <a:rPr lang="en-US" dirty="0" smtClean="0"/>
              <a:t>Record</a:t>
            </a:r>
          </a:p>
          <a:p>
            <a:pPr lvl="1"/>
            <a:r>
              <a:rPr lang="en-US" dirty="0" smtClean="0"/>
              <a:t>Promote</a:t>
            </a:r>
            <a:endParaRPr lang="en-US" dirty="0"/>
          </a:p>
          <a:p>
            <a:pPr lvl="1"/>
            <a:r>
              <a:rPr lang="en-US" dirty="0"/>
              <a:t>End meeting</a:t>
            </a:r>
          </a:p>
          <a:p>
            <a:endParaRPr lang="en-US" dirty="0" smtClean="0"/>
          </a:p>
          <a:p>
            <a:endParaRPr lang="en-US" dirty="0" smtClean="0"/>
          </a:p>
          <a:p>
            <a:r>
              <a:rPr lang="en-US" dirty="0" smtClean="0"/>
              <a:t>For additional information on Adobe Connect visit: http</a:t>
            </a:r>
            <a:r>
              <a:rPr lang="en-US" dirty="0"/>
              <a:t>://www.adobe.com/support/connect/gettingstarted/index.html</a:t>
            </a:r>
          </a:p>
        </p:txBody>
      </p:sp>
      <p:sp>
        <p:nvSpPr>
          <p:cNvPr id="3" name="Title 2"/>
          <p:cNvSpPr>
            <a:spLocks noGrp="1"/>
          </p:cNvSpPr>
          <p:nvPr>
            <p:ph type="title"/>
          </p:nvPr>
        </p:nvSpPr>
        <p:spPr/>
        <p:txBody>
          <a:bodyPr/>
          <a:lstStyle/>
          <a:p>
            <a:r>
              <a:rPr lang="en-US" dirty="0" smtClean="0"/>
              <a:t>Using Adobe Connect</a:t>
            </a:r>
            <a:endParaRPr lang="en-US" dirty="0"/>
          </a:p>
        </p:txBody>
      </p:sp>
      <p:sp>
        <p:nvSpPr>
          <p:cNvPr id="5" name="Content Placeholder 1"/>
          <p:cNvSpPr txBox="1">
            <a:spLocks/>
          </p:cNvSpPr>
          <p:nvPr/>
        </p:nvSpPr>
        <p:spPr>
          <a:xfrm>
            <a:off x="4267200" y="2209800"/>
            <a:ext cx="4482353" cy="1938907"/>
          </a:xfrm>
          <a:prstGeom prst="rect">
            <a:avLst/>
          </a:prstGeom>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r>
              <a:rPr lang="en-US" dirty="0" smtClean="0"/>
              <a:t>All Participants</a:t>
            </a:r>
          </a:p>
          <a:p>
            <a:pPr lvl="1"/>
            <a:r>
              <a:rPr lang="en-US" dirty="0"/>
              <a:t>Talk</a:t>
            </a:r>
          </a:p>
          <a:p>
            <a:pPr lvl="1"/>
            <a:r>
              <a:rPr lang="en-US" dirty="0"/>
              <a:t>Type</a:t>
            </a:r>
          </a:p>
          <a:p>
            <a:pPr lvl="1"/>
            <a:r>
              <a:rPr lang="en-US" dirty="0"/>
              <a:t>Write on whiteboard</a:t>
            </a:r>
          </a:p>
          <a:p>
            <a:endParaRPr lang="en-US" dirty="0"/>
          </a:p>
        </p:txBody>
      </p:sp>
    </p:spTree>
    <p:extLst>
      <p:ext uri="{BB962C8B-B14F-4D97-AF65-F5344CB8AC3E}">
        <p14:creationId xmlns:p14="http://schemas.microsoft.com/office/powerpoint/2010/main" val="3721020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Angel, A. R., Abbott, C. D., &amp; </a:t>
            </a:r>
            <a:r>
              <a:rPr lang="en-US" dirty="0" err="1"/>
              <a:t>Runde</a:t>
            </a:r>
            <a:r>
              <a:rPr lang="en-US" dirty="0"/>
              <a:t>, D. C. (2009). </a:t>
            </a:r>
            <a:r>
              <a:rPr lang="en-US" i="1" dirty="0"/>
              <a:t>A survey of mathematics with applications</a:t>
            </a:r>
            <a:r>
              <a:rPr lang="en-US" dirty="0"/>
              <a:t> (8th ed.). Boston, Mass.: Pearson. </a:t>
            </a:r>
            <a:endParaRPr lang="en-US" dirty="0" smtClean="0"/>
          </a:p>
          <a:p>
            <a:r>
              <a:rPr lang="en-US" dirty="0"/>
              <a:t>Horton, W. (2006). E-Learning by Design. New York, NY: Pfeiffer.</a:t>
            </a:r>
          </a:p>
          <a:p>
            <a:r>
              <a:rPr lang="en-US" dirty="0" smtClean="0"/>
              <a:t>Iverson</a:t>
            </a:r>
            <a:r>
              <a:rPr lang="en-US" dirty="0"/>
              <a:t>, K. M. (2005). </a:t>
            </a:r>
            <a:r>
              <a:rPr lang="en-US" i="1" dirty="0"/>
              <a:t>E-learning games: interactive learning strategies for digital delivery</a:t>
            </a:r>
            <a:r>
              <a:rPr lang="en-US" dirty="0"/>
              <a:t>. Upper Saddle River, N.J.: Pearson/Prentice Hall. </a:t>
            </a:r>
          </a:p>
          <a:p>
            <a:r>
              <a:rPr lang="en-US" dirty="0" smtClean="0"/>
              <a:t>Learn </a:t>
            </a:r>
            <a:r>
              <a:rPr lang="en-US" dirty="0"/>
              <a:t>Adobe Connect: Getting Started and tutorials. (</a:t>
            </a:r>
            <a:r>
              <a:rPr lang="en-US" dirty="0" err="1"/>
              <a:t>n.d.</a:t>
            </a:r>
            <a:r>
              <a:rPr lang="en-US" dirty="0"/>
              <a:t>). Retrieved October 8, 2012, from http://www.adobe.com/support/connect/gettingstarted/index.html</a:t>
            </a:r>
          </a:p>
          <a:p>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145037881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1129</TotalTime>
  <Words>956</Words>
  <Application>Microsoft Office PowerPoint</Application>
  <PresentationFormat>On-screen Show (4:3)</PresentationFormat>
  <Paragraphs>83</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Hardcover</vt:lpstr>
      <vt:lpstr>Team Theorem Proof</vt:lpstr>
      <vt:lpstr>Theorems</vt:lpstr>
      <vt:lpstr>Learning Objectives</vt:lpstr>
      <vt:lpstr>Discussion Agenda</vt:lpstr>
      <vt:lpstr>Roles</vt:lpstr>
      <vt:lpstr>Grading</vt:lpstr>
      <vt:lpstr>Using Adobe Connect</vt:lpstr>
      <vt:lpstr>References</vt:lpstr>
    </vt:vector>
  </TitlesOfParts>
  <Company>Rams Hill Farm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Theorem Proof</dc:title>
  <dc:creator>Tamara Eyster</dc:creator>
  <cp:lastModifiedBy>Tamara Eyster</cp:lastModifiedBy>
  <cp:revision>29</cp:revision>
  <dcterms:created xsi:type="dcterms:W3CDTF">2012-10-08T13:39:24Z</dcterms:created>
  <dcterms:modified xsi:type="dcterms:W3CDTF">2012-10-12T19:49:27Z</dcterms:modified>
</cp:coreProperties>
</file>