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7" r:id="rId4"/>
    <p:sldId id="259" r:id="rId5"/>
    <p:sldId id="260" r:id="rId6"/>
    <p:sldId id="268" r:id="rId7"/>
    <p:sldId id="269" r:id="rId8"/>
    <p:sldId id="261" r:id="rId9"/>
    <p:sldId id="262" r:id="rId10"/>
    <p:sldId id="264" r:id="rId11"/>
    <p:sldId id="263" r:id="rId12"/>
    <p:sldId id="266" r:id="rId13"/>
    <p:sldId id="267"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440" autoAdjust="0"/>
  </p:normalViewPr>
  <p:slideViewPr>
    <p:cSldViewPr>
      <p:cViewPr varScale="1">
        <p:scale>
          <a:sx n="56" d="100"/>
          <a:sy n="56" d="100"/>
        </p:scale>
        <p:origin x="-17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B3ADC2-EB22-4667-B79E-78A8E05C0FBF}" type="datetimeFigureOut">
              <a:rPr lang="en-US" smtClean="0"/>
              <a:t>9/17/2012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3E399-09A3-415A-A409-BAD153CE651A}" type="slidenum">
              <a:rPr lang="en-US" smtClean="0"/>
              <a:t>‹#›</a:t>
            </a:fld>
            <a:endParaRPr lang="en-US"/>
          </a:p>
        </p:txBody>
      </p:sp>
    </p:spTree>
    <p:extLst>
      <p:ext uri="{BB962C8B-B14F-4D97-AF65-F5344CB8AC3E}">
        <p14:creationId xmlns:p14="http://schemas.microsoft.com/office/powerpoint/2010/main" val="8211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Course Description/Goal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Students will continue to improve their knowledge and background in mathematical concepts and skills utilizing real-world scenarios to solve math problems. Students will explore the history of some of topics covered in Survey of Mathematics, such as Numbering Systems and the Pythagorean Theorem. Students will also apply topics previously covered to additional modern applications. Students will also examine the contributions of a variety of cultures from both male and female mathematicians.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prerequisites</a:t>
            </a:r>
            <a:r>
              <a:rPr lang="en-US" sz="1200" kern="1200" baseline="0" dirty="0" smtClean="0">
                <a:solidFill>
                  <a:schemeClr val="tx1"/>
                </a:solidFill>
                <a:effectLst/>
                <a:latin typeface="+mn-lt"/>
                <a:ea typeface="+mn-ea"/>
                <a:cs typeface="+mn-cs"/>
              </a:rPr>
              <a:t> will include Composition 101 and Mathematics 150: Survey of Mathematics.</a:t>
            </a:r>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A183E399-09A3-415A-A409-BAD153CE651A}" type="slidenum">
              <a:rPr lang="en-US" smtClean="0"/>
              <a:t>1</a:t>
            </a:fld>
            <a:endParaRPr lang="en-US"/>
          </a:p>
        </p:txBody>
      </p:sp>
    </p:spTree>
    <p:extLst>
      <p:ext uri="{BB962C8B-B14F-4D97-AF65-F5344CB8AC3E}">
        <p14:creationId xmlns:p14="http://schemas.microsoft.com/office/powerpoint/2010/main" val="3300506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The student who will enroll in this course will have already taken Survey of Mathematics. She will be familiar with the tools available for Survey of Mathematics 2. She will enroll because she had a positive experience in the first survey course and would like to continue to increase her knowledge of the materials.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10</a:t>
            </a:fld>
            <a:endParaRPr lang="en-US"/>
          </a:p>
        </p:txBody>
      </p:sp>
    </p:spTree>
    <p:extLst>
      <p:ext uri="{BB962C8B-B14F-4D97-AF65-F5344CB8AC3E}">
        <p14:creationId xmlns:p14="http://schemas.microsoft.com/office/powerpoint/2010/main" val="58886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Survey of Mathematics 2 would be a math elective, probably having a single section of no more than 30 students. However, as a lower level math elective, it may have more students interested in taking it than in the upper level electives. This course could also be a recommended elective for some degree programs particularly those students in business, education or technology, due to the nature of the topics.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11</a:t>
            </a:fld>
            <a:endParaRPr lang="en-US"/>
          </a:p>
        </p:txBody>
      </p:sp>
    </p:spTree>
    <p:extLst>
      <p:ext uri="{BB962C8B-B14F-4D97-AF65-F5344CB8AC3E}">
        <p14:creationId xmlns:p14="http://schemas.microsoft.com/office/powerpoint/2010/main" val="2562868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200" dirty="0" smtClean="0">
                <a:effectLst/>
                <a:latin typeface="Times New Roman"/>
                <a:ea typeface="Times New Roman"/>
                <a:cs typeface="Times New Roman"/>
              </a:rPr>
              <a:t>This course will easily be adapted to a blended course or a face-to-face course with online supplements. I would recommend keeping the interactive eBook, since if the student has an </a:t>
            </a:r>
            <a:r>
              <a:rPr lang="en-US" sz="1200" dirty="0" err="1" smtClean="0">
                <a:effectLst/>
                <a:latin typeface="Times New Roman"/>
                <a:ea typeface="Times New Roman"/>
                <a:cs typeface="Times New Roman"/>
              </a:rPr>
              <a:t>eReader</a:t>
            </a:r>
            <a:r>
              <a:rPr lang="en-US" sz="1200" dirty="0" smtClean="0">
                <a:effectLst/>
                <a:latin typeface="Times New Roman"/>
                <a:ea typeface="Times New Roman"/>
                <a:cs typeface="Times New Roman"/>
              </a:rPr>
              <a:t> or laptop they can easily bring the book to class in that format if desired/necessary, with all the added tools included with the eBook. Since Kaplan has mostly online classes, with a few that are offered at certain locations, this course could easily be adapted to the needs of the Kaplan community using the same methods currently in place for adapting the MM150 course.</a:t>
            </a:r>
            <a:endParaRPr lang="en-US" sz="1100" dirty="0" smtClean="0">
              <a:effectLst/>
              <a:latin typeface="+mn-lt"/>
              <a:ea typeface="Times New Roman"/>
              <a:cs typeface="Times New Roman"/>
            </a:endParaRPr>
          </a:p>
          <a:p>
            <a:pPr marL="0" marR="0" indent="457200">
              <a:lnSpc>
                <a:spcPct val="200000"/>
              </a:lnSpc>
              <a:spcBef>
                <a:spcPts val="0"/>
              </a:spcBef>
              <a:spcAft>
                <a:spcPts val="0"/>
              </a:spcAft>
            </a:pPr>
            <a:r>
              <a:rPr lang="en-US" sz="1200" dirty="0" smtClean="0">
                <a:effectLst/>
                <a:latin typeface="Times New Roman"/>
                <a:ea typeface="Times New Roman"/>
                <a:cs typeface="Times New Roman"/>
              </a:rPr>
              <a:t>The course would be created for online delivery, which would include all content in an electronic format, making the course easily adaptable to any technologies that come into use in the future.</a:t>
            </a:r>
            <a:endParaRPr lang="en-US" sz="1100" dirty="0">
              <a:effectLst/>
              <a:latin typeface="+mn-lt"/>
              <a:ea typeface="Times New Roman"/>
              <a:cs typeface="Times New Roman"/>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12</a:t>
            </a:fld>
            <a:endParaRPr lang="en-US"/>
          </a:p>
        </p:txBody>
      </p:sp>
    </p:spTree>
    <p:extLst>
      <p:ext uri="{BB962C8B-B14F-4D97-AF65-F5344CB8AC3E}">
        <p14:creationId xmlns:p14="http://schemas.microsoft.com/office/powerpoint/2010/main" val="3671732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228600">
              <a:lnSpc>
                <a:spcPct val="200000"/>
              </a:lnSpc>
              <a:spcBef>
                <a:spcPts val="0"/>
              </a:spcBef>
              <a:spcAft>
                <a:spcPts val="1000"/>
              </a:spcAft>
              <a:tabLst>
                <a:tab pos="457200" algn="l"/>
              </a:tabLst>
            </a:pPr>
            <a:r>
              <a:rPr lang="en-US" sz="1200" dirty="0" smtClean="0">
                <a:effectLst/>
                <a:latin typeface="Times New Roman"/>
                <a:ea typeface="Times New Roman"/>
                <a:cs typeface="Times New Roman"/>
              </a:rPr>
              <a:t>Several topics briefly covered in Survey of Mathematics will make excellent choices as enhanced topics in Survey of Mathematics 2. The topics are used in a variety of fields for various purposes and so further investigation in these topics would be beneficial to many students. </a:t>
            </a:r>
            <a:endParaRPr lang="en-US" sz="1100" dirty="0" smtClean="0">
              <a:effectLst/>
              <a:latin typeface="+mn-lt"/>
              <a:ea typeface="Times New Roman"/>
              <a:cs typeface="Times New Roman"/>
            </a:endParaRPr>
          </a:p>
          <a:p>
            <a:pPr marL="342900" marR="0" lvl="0" indent="-342900">
              <a:lnSpc>
                <a:spcPct val="200000"/>
              </a:lnSpc>
              <a:spcBef>
                <a:spcPts val="0"/>
              </a:spcBef>
              <a:spcAft>
                <a:spcPts val="0"/>
              </a:spcAft>
              <a:buFont typeface="Wingdings"/>
              <a:buChar char=""/>
              <a:tabLst>
                <a:tab pos="457200" algn="l"/>
              </a:tabLst>
            </a:pPr>
            <a:r>
              <a:rPr lang="en-US" sz="1200" dirty="0" smtClean="0">
                <a:effectLst/>
                <a:latin typeface="Times New Roman"/>
                <a:ea typeface="Times New Roman"/>
                <a:cs typeface="Times New Roman"/>
              </a:rPr>
              <a:t>The Pythagorean Theorem including the proof and some common uses of the theorem. </a:t>
            </a:r>
            <a:endParaRPr lang="en-US" sz="1100" dirty="0" smtClean="0">
              <a:effectLst/>
              <a:latin typeface="+mn-lt"/>
              <a:ea typeface="Times New Roman"/>
              <a:cs typeface="Times New Roman"/>
            </a:endParaRPr>
          </a:p>
          <a:p>
            <a:pPr marL="342900" marR="0" lvl="0" indent="-342900">
              <a:lnSpc>
                <a:spcPct val="200000"/>
              </a:lnSpc>
              <a:spcBef>
                <a:spcPts val="0"/>
              </a:spcBef>
              <a:spcAft>
                <a:spcPts val="0"/>
              </a:spcAft>
              <a:buFont typeface="Wingdings"/>
              <a:buChar char=""/>
              <a:tabLst>
                <a:tab pos="457200" algn="l"/>
              </a:tabLst>
            </a:pPr>
            <a:r>
              <a:rPr lang="en-US" sz="1200" dirty="0" smtClean="0">
                <a:effectLst/>
                <a:latin typeface="Times New Roman"/>
                <a:ea typeface="Times New Roman"/>
                <a:cs typeface="Times New Roman"/>
              </a:rPr>
              <a:t>A more in-depth coverage of percentages and their uses.  </a:t>
            </a:r>
            <a:endParaRPr lang="en-US" sz="1100" dirty="0" smtClean="0">
              <a:effectLst/>
              <a:latin typeface="+mn-lt"/>
              <a:ea typeface="Times New Roman"/>
              <a:cs typeface="Times New Roman"/>
            </a:endParaRPr>
          </a:p>
          <a:p>
            <a:pPr marL="342900" marR="0" lvl="0" indent="-342900">
              <a:lnSpc>
                <a:spcPct val="200000"/>
              </a:lnSpc>
              <a:spcBef>
                <a:spcPts val="0"/>
              </a:spcBef>
              <a:spcAft>
                <a:spcPts val="0"/>
              </a:spcAft>
              <a:buFont typeface="Wingdings"/>
              <a:buChar char=""/>
              <a:tabLst>
                <a:tab pos="457200" algn="l"/>
              </a:tabLst>
            </a:pPr>
            <a:r>
              <a:rPr lang="en-US" sz="1200" dirty="0" smtClean="0">
                <a:effectLst/>
                <a:latin typeface="Times New Roman"/>
                <a:ea typeface="Times New Roman"/>
                <a:cs typeface="Times New Roman"/>
              </a:rPr>
              <a:t>Mathematicians, both male and female from around the world and a variety of fields, i.e. not all contributions to mathematics came from ‘mathematicians’</a:t>
            </a:r>
            <a:endParaRPr lang="en-US" sz="1100" dirty="0" smtClean="0">
              <a:effectLst/>
              <a:latin typeface="+mn-lt"/>
              <a:ea typeface="Times New Roman"/>
              <a:cs typeface="Times New Roman"/>
            </a:endParaRPr>
          </a:p>
          <a:p>
            <a:pPr marL="342900" marR="0" lvl="0" indent="-342900">
              <a:lnSpc>
                <a:spcPct val="200000"/>
              </a:lnSpc>
              <a:spcBef>
                <a:spcPts val="0"/>
              </a:spcBef>
              <a:spcAft>
                <a:spcPts val="0"/>
              </a:spcAft>
              <a:buFont typeface="Wingdings"/>
              <a:buChar char=""/>
              <a:tabLst>
                <a:tab pos="457200" algn="l"/>
              </a:tabLst>
            </a:pPr>
            <a:r>
              <a:rPr lang="en-US" sz="1200" dirty="0" smtClean="0">
                <a:effectLst/>
                <a:latin typeface="Times New Roman"/>
                <a:ea typeface="Times New Roman"/>
                <a:cs typeface="Times New Roman"/>
              </a:rPr>
              <a:t>Numbering Systems and how they affected our current one</a:t>
            </a:r>
            <a:endParaRPr lang="en-US" sz="1100" dirty="0" smtClean="0">
              <a:effectLst/>
              <a:latin typeface="+mn-lt"/>
              <a:ea typeface="Times New Roman"/>
              <a:cs typeface="Times New Roman"/>
            </a:endParaRPr>
          </a:p>
          <a:p>
            <a:pPr marL="342900" marR="0" lvl="0" indent="-342900">
              <a:lnSpc>
                <a:spcPct val="200000"/>
              </a:lnSpc>
              <a:spcBef>
                <a:spcPts val="0"/>
              </a:spcBef>
              <a:spcAft>
                <a:spcPts val="0"/>
              </a:spcAft>
              <a:buFont typeface="Wingdings"/>
              <a:buChar char=""/>
              <a:tabLst>
                <a:tab pos="457200" algn="l"/>
              </a:tabLst>
            </a:pPr>
            <a:r>
              <a:rPr lang="en-US" sz="1200" dirty="0" smtClean="0">
                <a:effectLst/>
                <a:latin typeface="Times New Roman"/>
                <a:ea typeface="Times New Roman"/>
                <a:cs typeface="Times New Roman"/>
              </a:rPr>
              <a:t>Calculations in Bases other than Base 10, with direct applications in other fields, i.e. clock, binary, etc.</a:t>
            </a:r>
            <a:endParaRPr lang="en-US" sz="1100" dirty="0" smtClean="0">
              <a:effectLst/>
              <a:latin typeface="+mn-lt"/>
              <a:ea typeface="Times New Roman"/>
              <a:cs typeface="Times New Roman"/>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2</a:t>
            </a:fld>
            <a:endParaRPr lang="en-US"/>
          </a:p>
        </p:txBody>
      </p:sp>
    </p:spTree>
    <p:extLst>
      <p:ext uri="{BB962C8B-B14F-4D97-AF65-F5344CB8AC3E}">
        <p14:creationId xmlns:p14="http://schemas.microsoft.com/office/powerpoint/2010/main" val="4203503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200000"/>
              </a:lnSpc>
              <a:spcBef>
                <a:spcPts val="0"/>
              </a:spcBef>
              <a:spcAft>
                <a:spcPts val="1000"/>
              </a:spcAft>
            </a:pPr>
            <a:r>
              <a:rPr lang="en-US" sz="1200" dirty="0" smtClean="0">
                <a:effectLst/>
                <a:latin typeface="Times New Roman"/>
                <a:ea typeface="Times New Roman"/>
                <a:cs typeface="Times New Roman"/>
              </a:rPr>
              <a:t>Some of the learning activities are as follows to help with the objectives of the course.</a:t>
            </a:r>
            <a:endParaRPr lang="en-US" sz="1100" dirty="0" smtClean="0">
              <a:effectLst/>
              <a:latin typeface="+mn-lt"/>
              <a:ea typeface="Times New Roman"/>
              <a:cs typeface="Times New Roman"/>
            </a:endParaRPr>
          </a:p>
          <a:p>
            <a:pPr marL="342900" marR="0" lvl="0" indent="-342900">
              <a:lnSpc>
                <a:spcPct val="200000"/>
              </a:lnSpc>
              <a:spcBef>
                <a:spcPts val="0"/>
              </a:spcBef>
              <a:spcAft>
                <a:spcPts val="1000"/>
              </a:spcAft>
              <a:buFont typeface="Wingdings"/>
              <a:buChar char=""/>
              <a:tabLst>
                <a:tab pos="457200" algn="l"/>
              </a:tabLst>
            </a:pPr>
            <a:r>
              <a:rPr lang="en-US" sz="1200" dirty="0" smtClean="0">
                <a:effectLst/>
                <a:latin typeface="Times New Roman"/>
                <a:ea typeface="Times New Roman"/>
                <a:cs typeface="Times New Roman"/>
              </a:rPr>
              <a:t>When am I?: Each student will participate by choosing a time of interest and giving clues of important mathematical achievements and people to help classmates 'find them'.</a:t>
            </a:r>
            <a:endParaRPr lang="en-US" sz="1100" dirty="0" smtClean="0">
              <a:effectLst/>
              <a:latin typeface="+mn-lt"/>
              <a:ea typeface="Times New Roman"/>
              <a:cs typeface="Times New Roman"/>
            </a:endParaRPr>
          </a:p>
          <a:p>
            <a:pPr marL="342900" marR="0" lvl="0" indent="-342900">
              <a:lnSpc>
                <a:spcPct val="200000"/>
              </a:lnSpc>
              <a:spcBef>
                <a:spcPts val="0"/>
              </a:spcBef>
              <a:spcAft>
                <a:spcPts val="1000"/>
              </a:spcAft>
              <a:buFont typeface="Wingdings"/>
              <a:buChar char=""/>
              <a:tabLst>
                <a:tab pos="457200" algn="l"/>
              </a:tabLst>
            </a:pPr>
            <a:r>
              <a:rPr lang="en-US" sz="1200" dirty="0" smtClean="0">
                <a:effectLst/>
                <a:latin typeface="Times New Roman"/>
                <a:ea typeface="Times New Roman"/>
                <a:cs typeface="Times New Roman"/>
              </a:rPr>
              <a:t>Presentations: Each person or small group will make a presentation showing how a particular culture helped improve mathematics to where it is now.</a:t>
            </a:r>
            <a:endParaRPr lang="en-US" sz="1100" dirty="0" smtClean="0">
              <a:effectLst/>
              <a:latin typeface="+mn-lt"/>
              <a:ea typeface="Times New Roman"/>
              <a:cs typeface="Times New Roman"/>
            </a:endParaRPr>
          </a:p>
          <a:p>
            <a:pPr marL="342900" marR="0" lvl="0" indent="-342900">
              <a:lnSpc>
                <a:spcPct val="200000"/>
              </a:lnSpc>
              <a:spcBef>
                <a:spcPts val="0"/>
              </a:spcBef>
              <a:spcAft>
                <a:spcPts val="1000"/>
              </a:spcAft>
              <a:buFont typeface="Wingdings"/>
              <a:buChar char=""/>
              <a:tabLst>
                <a:tab pos="457200" algn="l"/>
              </a:tabLst>
            </a:pPr>
            <a:r>
              <a:rPr lang="en-US" sz="1200" dirty="0" smtClean="0">
                <a:effectLst/>
                <a:latin typeface="Times New Roman"/>
                <a:ea typeface="Times New Roman"/>
                <a:cs typeface="Times New Roman"/>
              </a:rPr>
              <a:t>Team Theorem Proof: Students will work together to prove a theorem in the traditional method, and in a more modern method. Students will also show how the theorem is put to use.</a:t>
            </a:r>
            <a:endParaRPr lang="en-US" sz="1100" dirty="0" smtClean="0">
              <a:effectLst/>
              <a:latin typeface="+mn-lt"/>
              <a:ea typeface="Times New Roman"/>
              <a:cs typeface="Times New Roman"/>
            </a:endParaRPr>
          </a:p>
          <a:p>
            <a:pPr marL="342900" marR="0" lvl="0" indent="-342900">
              <a:lnSpc>
                <a:spcPct val="200000"/>
              </a:lnSpc>
              <a:spcBef>
                <a:spcPts val="0"/>
              </a:spcBef>
              <a:spcAft>
                <a:spcPts val="1000"/>
              </a:spcAft>
              <a:buFont typeface="Wingdings"/>
              <a:buChar char=""/>
              <a:tabLst>
                <a:tab pos="457200" algn="l"/>
              </a:tabLst>
            </a:pPr>
            <a:r>
              <a:rPr lang="en-US" sz="1200" dirty="0" err="1" smtClean="0">
                <a:effectLst/>
                <a:latin typeface="Times New Roman"/>
                <a:ea typeface="Times New Roman"/>
                <a:cs typeface="Times New Roman"/>
              </a:rPr>
              <a:t>WebQuest</a:t>
            </a:r>
            <a:r>
              <a:rPr lang="en-US" sz="1200" dirty="0" smtClean="0">
                <a:effectLst/>
                <a:latin typeface="Times New Roman"/>
                <a:ea typeface="Times New Roman"/>
                <a:cs typeface="Times New Roman"/>
              </a:rPr>
              <a:t>: Students will choose a numbering system and create </a:t>
            </a:r>
            <a:r>
              <a:rPr lang="en-US" sz="1200" dirty="0" err="1" smtClean="0">
                <a:effectLst/>
                <a:latin typeface="Times New Roman"/>
                <a:ea typeface="Times New Roman"/>
                <a:cs typeface="Times New Roman"/>
              </a:rPr>
              <a:t>webquest</a:t>
            </a:r>
            <a:r>
              <a:rPr lang="en-US" sz="1200" dirty="0" smtClean="0">
                <a:effectLst/>
                <a:latin typeface="Times New Roman"/>
                <a:ea typeface="Times New Roman"/>
                <a:cs typeface="Times New Roman"/>
              </a:rPr>
              <a:t> for it.</a:t>
            </a:r>
            <a:endParaRPr lang="en-US" sz="1100" dirty="0" smtClean="0">
              <a:effectLst/>
              <a:latin typeface="+mn-lt"/>
              <a:ea typeface="Times New Roman"/>
              <a:cs typeface="Times New Roman"/>
            </a:endParaRPr>
          </a:p>
          <a:p>
            <a:pPr marL="342900" marR="0" lvl="0" indent="-342900">
              <a:lnSpc>
                <a:spcPct val="200000"/>
              </a:lnSpc>
              <a:spcBef>
                <a:spcPts val="0"/>
              </a:spcBef>
              <a:spcAft>
                <a:spcPts val="1000"/>
              </a:spcAft>
              <a:buFont typeface="Wingdings"/>
              <a:buChar char=""/>
              <a:tabLst>
                <a:tab pos="457200" algn="l"/>
              </a:tabLst>
            </a:pPr>
            <a:r>
              <a:rPr lang="en-US" sz="1200" kern="1200" dirty="0" smtClean="0">
                <a:solidFill>
                  <a:schemeClr val="tx1"/>
                </a:solidFill>
                <a:effectLst/>
                <a:latin typeface="+mn-lt"/>
                <a:ea typeface="+mn-ea"/>
                <a:cs typeface="+mn-cs"/>
              </a:rPr>
              <a:t>Round Robin of Women in Mathematics:  List a woman who hasn’t been listed, her main field of mathematics, and when she worked on this topic.</a:t>
            </a:r>
          </a:p>
          <a:p>
            <a:endParaRPr lang="en-US" dirty="0" smtClean="0"/>
          </a:p>
          <a:p>
            <a:r>
              <a:rPr lang="en-US" dirty="0" smtClean="0"/>
              <a:t>Some of these activities</a:t>
            </a:r>
            <a:r>
              <a:rPr lang="en-US" baseline="0" dirty="0" smtClean="0"/>
              <a:t> have already been used successfully with mobile devices (Herrington &amp; Herrington, </a:t>
            </a:r>
            <a:r>
              <a:rPr lang="en-US" baseline="0" dirty="0" err="1" smtClean="0"/>
              <a:t>n.d.</a:t>
            </a:r>
            <a:r>
              <a:rPr lang="en-US" baseline="0" smtClean="0"/>
              <a:t>).</a:t>
            </a:r>
            <a:endParaRPr lang="en-US" dirty="0"/>
          </a:p>
        </p:txBody>
      </p:sp>
      <p:sp>
        <p:nvSpPr>
          <p:cNvPr id="4" name="Slide Number Placeholder 3"/>
          <p:cNvSpPr>
            <a:spLocks noGrp="1"/>
          </p:cNvSpPr>
          <p:nvPr>
            <p:ph type="sldNum" sz="quarter" idx="10"/>
          </p:nvPr>
        </p:nvSpPr>
        <p:spPr/>
        <p:txBody>
          <a:bodyPr/>
          <a:lstStyle/>
          <a:p>
            <a:fld id="{A183E399-09A3-415A-A409-BAD153CE651A}" type="slidenum">
              <a:rPr lang="en-US" smtClean="0"/>
              <a:t>3</a:t>
            </a:fld>
            <a:endParaRPr lang="en-US"/>
          </a:p>
        </p:txBody>
      </p:sp>
    </p:spTree>
    <p:extLst>
      <p:ext uri="{BB962C8B-B14F-4D97-AF65-F5344CB8AC3E}">
        <p14:creationId xmlns:p14="http://schemas.microsoft.com/office/powerpoint/2010/main" val="537901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200" dirty="0" smtClean="0">
                <a:effectLst/>
                <a:latin typeface="Times New Roman"/>
                <a:ea typeface="Times New Roman"/>
                <a:cs typeface="Times New Roman"/>
              </a:rPr>
              <a:t>As our students continue to grow in technology use, it is imperative that we as an online institution keep up with our students’ needs. This course as an elective would be an excellent course to see how well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not just eBooks, will be received by our students.  </a:t>
            </a:r>
            <a:endParaRPr lang="en-US" sz="1100" dirty="0" smtClean="0">
              <a:effectLst/>
              <a:latin typeface="+mn-lt"/>
              <a:ea typeface="Times New Roman"/>
              <a:cs typeface="Times New Roman"/>
            </a:endParaRPr>
          </a:p>
          <a:p>
            <a:pPr marL="0" marR="0" indent="457200">
              <a:lnSpc>
                <a:spcPct val="200000"/>
              </a:lnSpc>
              <a:spcBef>
                <a:spcPts val="0"/>
              </a:spcBef>
              <a:spcAft>
                <a:spcPts val="0"/>
              </a:spcAft>
            </a:pPr>
            <a:r>
              <a:rPr lang="en-US" sz="1200" dirty="0" smtClean="0">
                <a:effectLst/>
                <a:latin typeface="Times New Roman"/>
                <a:ea typeface="Times New Roman"/>
                <a:cs typeface="Times New Roman"/>
              </a:rPr>
              <a:t>eBooks are less expensive, easily customizable, and incorporate more active learning (Pearson Learning Solutions, 2010, Miller, Silver, Stevens &amp; </a:t>
            </a:r>
            <a:r>
              <a:rPr lang="en-US" sz="1200" dirty="0" err="1" smtClean="0">
                <a:effectLst/>
                <a:latin typeface="Times New Roman"/>
                <a:ea typeface="Times New Roman"/>
                <a:cs typeface="Times New Roman"/>
              </a:rPr>
              <a:t>Clow</a:t>
            </a:r>
            <a:r>
              <a:rPr lang="en-US" sz="1200" dirty="0" smtClean="0">
                <a:effectLst/>
                <a:latin typeface="Times New Roman"/>
                <a:ea typeface="Times New Roman"/>
                <a:cs typeface="Times New Roman"/>
              </a:rPr>
              <a:t>, 2012). Many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are the size of a paperback. Some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have emulators for on the computer or phone, which allows for the notes made on one device to easily transfer to another. Having the text in an </a:t>
            </a:r>
            <a:r>
              <a:rPr lang="en-US" sz="1200" dirty="0" err="1" smtClean="0">
                <a:effectLst/>
                <a:latin typeface="Times New Roman"/>
                <a:ea typeface="Times New Roman"/>
                <a:cs typeface="Times New Roman"/>
              </a:rPr>
              <a:t>eReader</a:t>
            </a:r>
            <a:r>
              <a:rPr lang="en-US" sz="1200" dirty="0" smtClean="0">
                <a:effectLst/>
                <a:latin typeface="Times New Roman"/>
                <a:ea typeface="Times New Roman"/>
                <a:cs typeface="Times New Roman"/>
              </a:rPr>
              <a:t> format that supports a variety of platforms and works with touch screen and/or mouse capabilities will enhance the students learning and make it easier for students to have access when they have time (</a:t>
            </a:r>
            <a:r>
              <a:rPr lang="en-US" sz="1200" dirty="0" err="1" smtClean="0">
                <a:effectLst/>
                <a:latin typeface="Times New Roman"/>
                <a:ea typeface="Times New Roman"/>
                <a:cs typeface="Times New Roman"/>
              </a:rPr>
              <a:t>Schugar</a:t>
            </a:r>
            <a:r>
              <a:rPr lang="en-US" sz="1200" dirty="0" smtClean="0">
                <a:effectLst/>
                <a:latin typeface="Times New Roman"/>
                <a:ea typeface="Times New Roman"/>
                <a:cs typeface="Times New Roman"/>
              </a:rPr>
              <a:t>, </a:t>
            </a:r>
            <a:r>
              <a:rPr lang="en-US" sz="1200" dirty="0" err="1" smtClean="0">
                <a:effectLst/>
                <a:latin typeface="Times New Roman"/>
                <a:ea typeface="Times New Roman"/>
                <a:cs typeface="Times New Roman"/>
              </a:rPr>
              <a:t>Schugar</a:t>
            </a:r>
            <a:r>
              <a:rPr lang="en-US" sz="1200" dirty="0" smtClean="0">
                <a:effectLst/>
                <a:latin typeface="Times New Roman"/>
                <a:ea typeface="Times New Roman"/>
                <a:cs typeface="Times New Roman"/>
              </a:rPr>
              <a:t>, &amp; Penny, 2011).</a:t>
            </a:r>
            <a:endParaRPr lang="en-US" sz="1100" dirty="0">
              <a:effectLst/>
              <a:latin typeface="+mn-lt"/>
              <a:ea typeface="Times New Roman"/>
              <a:cs typeface="Times New Roman"/>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4</a:t>
            </a:fld>
            <a:endParaRPr lang="en-US"/>
          </a:p>
        </p:txBody>
      </p:sp>
    </p:spTree>
    <p:extLst>
      <p:ext uri="{BB962C8B-B14F-4D97-AF65-F5344CB8AC3E}">
        <p14:creationId xmlns:p14="http://schemas.microsoft.com/office/powerpoint/2010/main" val="300240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200" dirty="0" smtClean="0">
                <a:effectLst/>
                <a:latin typeface="Times New Roman"/>
                <a:ea typeface="Times New Roman"/>
                <a:cs typeface="Times New Roman"/>
              </a:rPr>
              <a:t>Two of the most prominent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are the Kindle and the Nook.  Both devices have free applications which allow the person to read books in the appropriate format on a variety of devices. Thus if a student does not have the device that the eBook for which it is published, she will be able to access the book through an emulator. Most of the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offered have touch screens which makes it possible to include interactive learning activities through the </a:t>
            </a:r>
            <a:r>
              <a:rPr lang="en-US" sz="1200" dirty="0" err="1" smtClean="0">
                <a:effectLst/>
                <a:latin typeface="Times New Roman"/>
                <a:ea typeface="Times New Roman"/>
                <a:cs typeface="Times New Roman"/>
              </a:rPr>
              <a:t>eReader</a:t>
            </a:r>
            <a:r>
              <a:rPr lang="en-US" sz="1200" dirty="0" smtClean="0">
                <a:effectLst/>
                <a:latin typeface="Times New Roman"/>
                <a:ea typeface="Times New Roman"/>
                <a:cs typeface="Times New Roman"/>
              </a:rPr>
              <a:t> without having to be on a computer (Griffey, 2012). If the student uses both a computer and a device for reading materials, the student will be able to reference the material while working on his computer, just as he does when using a traditional textbook.</a:t>
            </a:r>
            <a:endParaRPr lang="en-US" sz="1100" dirty="0" smtClean="0">
              <a:effectLst/>
              <a:latin typeface="+mn-lt"/>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A183E399-09A3-415A-A409-BAD153CE651A}" type="slidenum">
              <a:rPr lang="en-US" smtClean="0"/>
              <a:t>5</a:t>
            </a:fld>
            <a:endParaRPr lang="en-US"/>
          </a:p>
        </p:txBody>
      </p:sp>
    </p:spTree>
    <p:extLst>
      <p:ext uri="{BB962C8B-B14F-4D97-AF65-F5344CB8AC3E}">
        <p14:creationId xmlns:p14="http://schemas.microsoft.com/office/powerpoint/2010/main" val="498423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Students will be able to access the textbook, videos, and some activities when and where they choose (Guy, 275). The text and other materials are on the device without the need to be connected to the internet. The student will not have to carry around a large book, but able to have several texts in the single device. The topics recommend to be covered in Survey of Mathematics 2 are from the full text that is used for Survey of Mathematics, the students will have continuity with the presentation of materials and the learning tools available. Students will have</a:t>
            </a:r>
            <a:r>
              <a:rPr lang="en-US" sz="1200" kern="1200" baseline="0" dirty="0" smtClean="0">
                <a:solidFill>
                  <a:schemeClr val="tx1"/>
                </a:solidFill>
                <a:effectLst/>
                <a:latin typeface="+mn-lt"/>
                <a:ea typeface="+mn-ea"/>
                <a:cs typeface="+mn-cs"/>
              </a:rPr>
              <a:t> easy access to additional tools for learning the topics covered (</a:t>
            </a:r>
            <a:r>
              <a:rPr lang="en-US" sz="1200" dirty="0" smtClean="0">
                <a:effectLst/>
                <a:latin typeface="Times New Roman"/>
                <a:ea typeface="Times New Roman"/>
                <a:cs typeface="Times New Roman"/>
              </a:rPr>
              <a:t>Pearson Learning Solutions, 2012)</a:t>
            </a:r>
            <a:r>
              <a:rPr lang="en-US" sz="1200" kern="1200" baseline="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6</a:t>
            </a:fld>
            <a:endParaRPr lang="en-US"/>
          </a:p>
        </p:txBody>
      </p:sp>
    </p:spTree>
    <p:extLst>
      <p:ext uri="{BB962C8B-B14F-4D97-AF65-F5344CB8AC3E}">
        <p14:creationId xmlns:p14="http://schemas.microsoft.com/office/powerpoint/2010/main" val="143807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200" dirty="0" smtClean="0">
                <a:effectLst/>
                <a:latin typeface="Times New Roman"/>
                <a:ea typeface="Times New Roman"/>
                <a:cs typeface="Times New Roman"/>
              </a:rPr>
              <a:t>There are a variety of additional benefits to using eBooks. Two of them are the condition of the text. Some students prefer a text in brand new condition so they don’t get distracted by other people’s notes or highlighting. Many instructors also like it when students don’t have the advantage of other students’ notes. With eBooks, you can always have a new text, since it is a fresh download each time it is put onto the </a:t>
            </a:r>
            <a:r>
              <a:rPr lang="en-US" sz="1200" dirty="0" err="1" smtClean="0">
                <a:effectLst/>
                <a:latin typeface="Times New Roman"/>
                <a:ea typeface="Times New Roman"/>
                <a:cs typeface="Times New Roman"/>
              </a:rPr>
              <a:t>eReader</a:t>
            </a:r>
            <a:r>
              <a:rPr lang="en-US" sz="1200" dirty="0" smtClean="0">
                <a:effectLst/>
                <a:latin typeface="Times New Roman"/>
                <a:ea typeface="Times New Roman"/>
                <a:cs typeface="Times New Roman"/>
              </a:rPr>
              <a:t>.</a:t>
            </a:r>
            <a:endParaRPr lang="en-US" sz="1100" dirty="0" smtClean="0">
              <a:effectLst/>
              <a:latin typeface="+mn-lt"/>
              <a:ea typeface="Times New Roman"/>
              <a:cs typeface="Times New Roman"/>
            </a:endParaRPr>
          </a:p>
          <a:p>
            <a:pPr marL="0" marR="0" indent="457200">
              <a:lnSpc>
                <a:spcPct val="200000"/>
              </a:lnSpc>
              <a:spcBef>
                <a:spcPts val="0"/>
              </a:spcBef>
              <a:spcAft>
                <a:spcPts val="0"/>
              </a:spcAft>
            </a:pPr>
            <a:r>
              <a:rPr lang="en-US" sz="1200" dirty="0" smtClean="0">
                <a:effectLst/>
                <a:latin typeface="Times New Roman"/>
                <a:ea typeface="Times New Roman"/>
                <a:cs typeface="Times New Roman"/>
              </a:rPr>
              <a:t>However, the eBook can also be a used text. Some devices have the ability to include the highlights that have been used by other people. While the notes may not be included, these highlights can help a student focus on the most important ideas in a passage, which is what other students prefer.</a:t>
            </a:r>
            <a:endParaRPr lang="en-US" sz="1100" dirty="0" smtClean="0">
              <a:effectLst/>
              <a:latin typeface="+mn-lt"/>
              <a:ea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A183E399-09A3-415A-A409-BAD153CE651A}" type="slidenum">
              <a:rPr lang="en-US" smtClean="0"/>
              <a:t>7</a:t>
            </a:fld>
            <a:endParaRPr lang="en-US"/>
          </a:p>
        </p:txBody>
      </p:sp>
    </p:spTree>
    <p:extLst>
      <p:ext uri="{BB962C8B-B14F-4D97-AF65-F5344CB8AC3E}">
        <p14:creationId xmlns:p14="http://schemas.microsoft.com/office/powerpoint/2010/main" val="2581401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200" dirty="0" smtClean="0">
                <a:effectLst/>
                <a:latin typeface="Times New Roman"/>
                <a:ea typeface="Times New Roman"/>
                <a:cs typeface="Times New Roman"/>
              </a:rPr>
              <a:t>Using a customized eBook, the students will not have to worry about which edition of the book to purchase, or late text delivery. Updating the content of the customized eBook, will also be an easy task to accomplish (Pearson Learning Solutions, 2010).</a:t>
            </a:r>
            <a:endParaRPr lang="en-US" sz="1100" dirty="0" smtClean="0">
              <a:effectLst/>
              <a:latin typeface="+mn-lt"/>
              <a:ea typeface="Times New Roman"/>
              <a:cs typeface="Times New Roman"/>
            </a:endParaRPr>
          </a:p>
          <a:p>
            <a:pPr marL="0" marR="0" indent="457200">
              <a:lnSpc>
                <a:spcPct val="200000"/>
              </a:lnSpc>
              <a:spcBef>
                <a:spcPts val="0"/>
              </a:spcBef>
              <a:spcAft>
                <a:spcPts val="0"/>
              </a:spcAft>
            </a:pPr>
            <a:r>
              <a:rPr lang="en-US" sz="1200" dirty="0" smtClean="0">
                <a:effectLst/>
                <a:latin typeface="Times New Roman"/>
                <a:ea typeface="Times New Roman"/>
                <a:cs typeface="Times New Roman"/>
              </a:rPr>
              <a:t>Many libraries have online searching capabilities. Most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and able to access some of the libraries to read articles, if the library does not currently allow mobile browsing, it may in the future. However, many libraries do have an ‘email the article’ feature, which can send the article directly to the student’s </a:t>
            </a:r>
            <a:r>
              <a:rPr lang="en-US" sz="1200" dirty="0" err="1" smtClean="0">
                <a:effectLst/>
                <a:latin typeface="Times New Roman"/>
                <a:ea typeface="Times New Roman"/>
                <a:cs typeface="Times New Roman"/>
              </a:rPr>
              <a:t>eReader</a:t>
            </a:r>
            <a:r>
              <a:rPr lang="en-US" sz="1200" dirty="0" smtClean="0">
                <a:effectLst/>
                <a:latin typeface="Times New Roman"/>
                <a:ea typeface="Times New Roman"/>
                <a:cs typeface="Times New Roman"/>
              </a:rPr>
              <a:t>. I have used this feature myself while creating this presentation, which allowed me to read the article when it was convenient to me with my busy lifestyle.</a:t>
            </a:r>
            <a:endParaRPr lang="en-US" sz="1100" dirty="0" smtClean="0">
              <a:effectLst/>
              <a:latin typeface="+mn-lt"/>
              <a:ea typeface="Times New Roman"/>
              <a:cs typeface="Times New Roman"/>
            </a:endParaRPr>
          </a:p>
          <a:p>
            <a:pPr marL="0" marR="0" indent="457200">
              <a:lnSpc>
                <a:spcPct val="200000"/>
              </a:lnSpc>
              <a:spcBef>
                <a:spcPts val="0"/>
              </a:spcBef>
              <a:spcAft>
                <a:spcPts val="0"/>
              </a:spcAft>
            </a:pPr>
            <a:r>
              <a:rPr lang="en-US" sz="1200" dirty="0" smtClean="0">
                <a:effectLst/>
                <a:latin typeface="Times New Roman"/>
                <a:ea typeface="Times New Roman"/>
                <a:cs typeface="Times New Roman"/>
              </a:rPr>
              <a:t>This easy access to research has another benefit, while students are doing other tasks, they may think of a topic to use for their research, if they can access the internet through their </a:t>
            </a:r>
            <a:r>
              <a:rPr lang="en-US" sz="1200" dirty="0" err="1" smtClean="0">
                <a:effectLst/>
                <a:latin typeface="Times New Roman"/>
                <a:ea typeface="Times New Roman"/>
                <a:cs typeface="Times New Roman"/>
              </a:rPr>
              <a:t>eReader</a:t>
            </a:r>
            <a:r>
              <a:rPr lang="en-US" sz="1200" dirty="0" smtClean="0">
                <a:effectLst/>
                <a:latin typeface="Times New Roman"/>
                <a:ea typeface="Times New Roman"/>
                <a:cs typeface="Times New Roman"/>
              </a:rPr>
              <a:t>, they can search immediately. Otherwise, the student can use one of the note applications available for the </a:t>
            </a:r>
            <a:r>
              <a:rPr lang="en-US" sz="1200" dirty="0" err="1" smtClean="0">
                <a:effectLst/>
                <a:latin typeface="Times New Roman"/>
                <a:ea typeface="Times New Roman"/>
                <a:cs typeface="Times New Roman"/>
              </a:rPr>
              <a:t>eReader</a:t>
            </a:r>
            <a:r>
              <a:rPr lang="en-US" sz="1200" dirty="0" smtClean="0">
                <a:effectLst/>
                <a:latin typeface="Times New Roman"/>
                <a:ea typeface="Times New Roman"/>
                <a:cs typeface="Times New Roman"/>
              </a:rPr>
              <a:t> to quickly and easily write down the ideas before they are forgotten.</a:t>
            </a:r>
            <a:endParaRPr lang="en-US" sz="1100" dirty="0" smtClean="0">
              <a:effectLst/>
              <a:latin typeface="+mn-lt"/>
              <a:ea typeface="Times New Roman"/>
              <a:cs typeface="Times New Roman"/>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8</a:t>
            </a:fld>
            <a:endParaRPr lang="en-US"/>
          </a:p>
        </p:txBody>
      </p:sp>
    </p:spTree>
    <p:extLst>
      <p:ext uri="{BB962C8B-B14F-4D97-AF65-F5344CB8AC3E}">
        <p14:creationId xmlns:p14="http://schemas.microsoft.com/office/powerpoint/2010/main" val="16096136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lnSpc>
                <a:spcPct val="200000"/>
              </a:lnSpc>
              <a:spcBef>
                <a:spcPts val="0"/>
              </a:spcBef>
              <a:spcAft>
                <a:spcPts val="0"/>
              </a:spcAft>
            </a:pPr>
            <a:r>
              <a:rPr lang="en-US" sz="1200" dirty="0" smtClean="0">
                <a:effectLst/>
                <a:latin typeface="Times New Roman"/>
                <a:ea typeface="Times New Roman"/>
                <a:cs typeface="Times New Roman"/>
              </a:rPr>
              <a:t>Some of the devices have password protection so students can protect their content and such. Some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are only able to connect to certain websites, and have other limited connectivity, which will help to keep students on task. The limited connectivity and the ability to disconnect from the internet when desired can also protect the student’s privacy (Morrison &amp; Bailey, 2011).</a:t>
            </a:r>
            <a:endParaRPr lang="en-US" sz="1100" dirty="0" smtClean="0">
              <a:effectLst/>
              <a:latin typeface="+mn-lt"/>
              <a:ea typeface="Times New Roman"/>
              <a:cs typeface="Times New Roman"/>
            </a:endParaRPr>
          </a:p>
          <a:p>
            <a:pPr marL="0" marR="0" indent="457200">
              <a:lnSpc>
                <a:spcPct val="200000"/>
              </a:lnSpc>
              <a:spcBef>
                <a:spcPts val="0"/>
              </a:spcBef>
              <a:spcAft>
                <a:spcPts val="0"/>
              </a:spcAft>
            </a:pPr>
            <a:r>
              <a:rPr lang="en-US" sz="1200" dirty="0" smtClean="0">
                <a:effectLst/>
                <a:latin typeface="Times New Roman"/>
                <a:ea typeface="Times New Roman"/>
                <a:cs typeface="Times New Roman"/>
              </a:rPr>
              <a:t>Since most </a:t>
            </a:r>
            <a:r>
              <a:rPr lang="en-US" sz="1200" dirty="0" err="1" smtClean="0">
                <a:effectLst/>
                <a:latin typeface="Times New Roman"/>
                <a:ea typeface="Times New Roman"/>
                <a:cs typeface="Times New Roman"/>
              </a:rPr>
              <a:t>eReaders</a:t>
            </a:r>
            <a:r>
              <a:rPr lang="en-US" sz="1200" dirty="0" smtClean="0">
                <a:effectLst/>
                <a:latin typeface="Times New Roman"/>
                <a:ea typeface="Times New Roman"/>
                <a:cs typeface="Times New Roman"/>
              </a:rPr>
              <a:t> are the size of a paperback, they are easy for someone to take. However, with their size they also have the benefit of being kept in a purse or laptop bag. They also have the ability to be password protected. Thus if someone were to take the device, the student’s information would be protected as well as it is with any electronic device. </a:t>
            </a:r>
            <a:endParaRPr lang="en-US" sz="1100" dirty="0" smtClean="0">
              <a:effectLst/>
              <a:latin typeface="+mn-lt"/>
              <a:ea typeface="Times New Roman"/>
              <a:cs typeface="Times New Roman"/>
            </a:endParaRPr>
          </a:p>
          <a:p>
            <a:pPr marL="0" marR="0" indent="457200">
              <a:lnSpc>
                <a:spcPct val="200000"/>
              </a:lnSpc>
              <a:spcBef>
                <a:spcPts val="0"/>
              </a:spcBef>
              <a:spcAft>
                <a:spcPts val="0"/>
              </a:spcAft>
            </a:pPr>
            <a:r>
              <a:rPr lang="en-US" sz="1200" dirty="0" smtClean="0">
                <a:effectLst/>
                <a:latin typeface="Times New Roman"/>
                <a:ea typeface="Times New Roman"/>
                <a:cs typeface="Times New Roman"/>
              </a:rPr>
              <a:t>eBooks and applications come with their own set of Terms of Use licenses and those licenses would have to be agreed to by the user as any software application is. While this does not prevent people from using materials illegally, it does keep honest people honest.</a:t>
            </a:r>
            <a:endParaRPr lang="en-US" sz="1100" dirty="0">
              <a:effectLst/>
              <a:latin typeface="+mn-lt"/>
              <a:ea typeface="Times New Roman"/>
              <a:cs typeface="Times New Roman"/>
            </a:endParaRPr>
          </a:p>
        </p:txBody>
      </p:sp>
      <p:sp>
        <p:nvSpPr>
          <p:cNvPr id="4" name="Slide Number Placeholder 3"/>
          <p:cNvSpPr>
            <a:spLocks noGrp="1"/>
          </p:cNvSpPr>
          <p:nvPr>
            <p:ph type="sldNum" sz="quarter" idx="10"/>
          </p:nvPr>
        </p:nvSpPr>
        <p:spPr/>
        <p:txBody>
          <a:bodyPr/>
          <a:lstStyle/>
          <a:p>
            <a:fld id="{A183E399-09A3-415A-A409-BAD153CE651A}" type="slidenum">
              <a:rPr lang="en-US" smtClean="0"/>
              <a:t>9</a:t>
            </a:fld>
            <a:endParaRPr lang="en-US"/>
          </a:p>
        </p:txBody>
      </p:sp>
    </p:spTree>
    <p:extLst>
      <p:ext uri="{BB962C8B-B14F-4D97-AF65-F5344CB8AC3E}">
        <p14:creationId xmlns:p14="http://schemas.microsoft.com/office/powerpoint/2010/main" val="1091252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A8DB780-AAF0-4D1D-A838-ECBA4B85859B}" type="datetimeFigureOut">
              <a:rPr lang="en-US" smtClean="0"/>
              <a:t>9/17/2012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AF9AF6F-9984-470E-8BB3-BB39AD269F6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DB780-AAF0-4D1D-A838-ECBA4B85859B}"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9AF6F-9984-470E-8BB3-BB39AD269F6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DB780-AAF0-4D1D-A838-ECBA4B85859B}"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9AF6F-9984-470E-8BB3-BB39AD269F6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DB780-AAF0-4D1D-A838-ECBA4B85859B}"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9AF6F-9984-470E-8BB3-BB39AD269F6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DB780-AAF0-4D1D-A838-ECBA4B85859B}" type="datetimeFigureOut">
              <a:rPr lang="en-US" smtClean="0"/>
              <a:t>9/17/2012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9AF6F-9984-470E-8BB3-BB39AD269F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8DB780-AAF0-4D1D-A838-ECBA4B85859B}"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9AF6F-9984-470E-8BB3-BB39AD269F6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8DB780-AAF0-4D1D-A838-ECBA4B85859B}" type="datetimeFigureOut">
              <a:rPr lang="en-US" smtClean="0"/>
              <a:t>9/17/2012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9AF6F-9984-470E-8BB3-BB39AD269F6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8DB780-AAF0-4D1D-A838-ECBA4B85859B}" type="datetimeFigureOut">
              <a:rPr lang="en-US" smtClean="0"/>
              <a:t>9/17/2012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9AF6F-9984-470E-8BB3-BB39AD269F6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DB780-AAF0-4D1D-A838-ECBA4B85859B}" type="datetimeFigureOut">
              <a:rPr lang="en-US" smtClean="0"/>
              <a:t>9/17/2012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9AF6F-9984-470E-8BB3-BB39AD269F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DB780-AAF0-4D1D-A838-ECBA4B85859B}"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9AF6F-9984-470E-8BB3-BB39AD269F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DB780-AAF0-4D1D-A838-ECBA4B85859B}" type="datetimeFigureOut">
              <a:rPr lang="en-US" smtClean="0"/>
              <a:t>9/17/2012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9AF6F-9984-470E-8BB3-BB39AD269F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A8DB780-AAF0-4D1D-A838-ECBA4B85859B}" type="datetimeFigureOut">
              <a:rPr lang="en-US" smtClean="0"/>
              <a:t>9/17/2012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AF9AF6F-9984-470E-8BB3-BB39AD269F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Survey </a:t>
            </a:r>
            <a:r>
              <a:rPr lang="en-US" smtClean="0"/>
              <a:t>of Mathematics 2</a:t>
            </a:r>
            <a:endParaRPr lang="en-US" dirty="0"/>
          </a:p>
        </p:txBody>
      </p:sp>
      <p:sp>
        <p:nvSpPr>
          <p:cNvPr id="3" name="Subtitle 2"/>
          <p:cNvSpPr>
            <a:spLocks noGrp="1"/>
          </p:cNvSpPr>
          <p:nvPr>
            <p:ph type="subTitle" idx="1"/>
          </p:nvPr>
        </p:nvSpPr>
        <p:spPr/>
        <p:txBody>
          <a:bodyPr/>
          <a:lstStyle/>
          <a:p>
            <a:r>
              <a:rPr lang="en-US" dirty="0" smtClean="0"/>
              <a:t>Tamara Eyster</a:t>
            </a:r>
            <a:endParaRPr lang="en-US" dirty="0"/>
          </a:p>
        </p:txBody>
      </p:sp>
    </p:spTree>
    <p:extLst>
      <p:ext uri="{BB962C8B-B14F-4D97-AF65-F5344CB8AC3E}">
        <p14:creationId xmlns:p14="http://schemas.microsoft.com/office/powerpoint/2010/main" val="1889573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50000"/>
              </a:lnSpc>
              <a:spcBef>
                <a:spcPts val="0"/>
              </a:spcBef>
            </a:pPr>
            <a:r>
              <a:rPr lang="en-US" dirty="0" smtClean="0"/>
              <a:t>Familiar with the tools</a:t>
            </a:r>
          </a:p>
          <a:p>
            <a:pPr marL="457200" indent="-457200">
              <a:lnSpc>
                <a:spcPct val="150000"/>
              </a:lnSpc>
              <a:spcBef>
                <a:spcPts val="0"/>
              </a:spcBef>
            </a:pPr>
            <a:r>
              <a:rPr lang="en-US" dirty="0" smtClean="0"/>
              <a:t>Familiar with some of the topics</a:t>
            </a:r>
          </a:p>
          <a:p>
            <a:pPr marL="457200" indent="-457200">
              <a:lnSpc>
                <a:spcPct val="150000"/>
              </a:lnSpc>
              <a:spcBef>
                <a:spcPts val="0"/>
              </a:spcBef>
            </a:pPr>
            <a:r>
              <a:rPr lang="en-US" dirty="0" smtClean="0"/>
              <a:t>Positive experience in Survey of Mathematics</a:t>
            </a:r>
          </a:p>
          <a:p>
            <a:pPr marL="457200" indent="-457200">
              <a:lnSpc>
                <a:spcPct val="150000"/>
              </a:lnSpc>
              <a:spcBef>
                <a:spcPts val="0"/>
              </a:spcBef>
            </a:pPr>
            <a:r>
              <a:rPr lang="en-US" dirty="0" smtClean="0"/>
              <a:t>Interested in learning more on the topics</a:t>
            </a:r>
            <a:endParaRPr lang="en-US" dirty="0"/>
          </a:p>
        </p:txBody>
      </p:sp>
      <p:sp>
        <p:nvSpPr>
          <p:cNvPr id="3" name="Title 2"/>
          <p:cNvSpPr>
            <a:spLocks noGrp="1"/>
          </p:cNvSpPr>
          <p:nvPr>
            <p:ph type="title"/>
          </p:nvPr>
        </p:nvSpPr>
        <p:spPr/>
        <p:txBody>
          <a:bodyPr/>
          <a:lstStyle/>
          <a:p>
            <a:r>
              <a:rPr lang="en-US" dirty="0" smtClean="0"/>
              <a:t>Learners</a:t>
            </a:r>
            <a:endParaRPr lang="en-US" dirty="0"/>
          </a:p>
        </p:txBody>
      </p:sp>
    </p:spTree>
    <p:extLst>
      <p:ext uri="{BB962C8B-B14F-4D97-AF65-F5344CB8AC3E}">
        <p14:creationId xmlns:p14="http://schemas.microsoft.com/office/powerpoint/2010/main" val="3724586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50000"/>
              </a:lnSpc>
              <a:spcBef>
                <a:spcPts val="0"/>
              </a:spcBef>
            </a:pPr>
            <a:r>
              <a:rPr lang="en-US" dirty="0" smtClean="0"/>
              <a:t>General Education/Mathematics Elective</a:t>
            </a:r>
          </a:p>
          <a:p>
            <a:pPr marL="457200" indent="-457200">
              <a:lnSpc>
                <a:spcPct val="150000"/>
              </a:lnSpc>
              <a:spcBef>
                <a:spcPts val="0"/>
              </a:spcBef>
            </a:pPr>
            <a:r>
              <a:rPr lang="en-US" dirty="0" smtClean="0"/>
              <a:t>1 – 2 sections</a:t>
            </a:r>
          </a:p>
          <a:p>
            <a:pPr marL="457200" indent="-457200">
              <a:lnSpc>
                <a:spcPct val="150000"/>
              </a:lnSpc>
              <a:spcBef>
                <a:spcPts val="0"/>
              </a:spcBef>
            </a:pPr>
            <a:r>
              <a:rPr lang="en-US" dirty="0" smtClean="0"/>
              <a:t>Up to 30 students in each section</a:t>
            </a:r>
          </a:p>
          <a:p>
            <a:pPr marL="457200" indent="-457200">
              <a:lnSpc>
                <a:spcPct val="150000"/>
              </a:lnSpc>
              <a:spcBef>
                <a:spcPts val="0"/>
              </a:spcBef>
            </a:pPr>
            <a:r>
              <a:rPr lang="en-US" dirty="0"/>
              <a:t>Possible recommended elective for certain majors</a:t>
            </a:r>
          </a:p>
          <a:p>
            <a:pPr marL="457200" indent="-457200">
              <a:lnSpc>
                <a:spcPct val="150000"/>
              </a:lnSpc>
              <a:spcBef>
                <a:spcPts val="0"/>
              </a:spcBef>
            </a:pPr>
            <a:endParaRPr lang="en-US" dirty="0"/>
          </a:p>
        </p:txBody>
      </p:sp>
      <p:sp>
        <p:nvSpPr>
          <p:cNvPr id="3" name="Title 2"/>
          <p:cNvSpPr>
            <a:spLocks noGrp="1"/>
          </p:cNvSpPr>
          <p:nvPr>
            <p:ph type="title"/>
          </p:nvPr>
        </p:nvSpPr>
        <p:spPr/>
        <p:txBody>
          <a:bodyPr/>
          <a:lstStyle/>
          <a:p>
            <a:r>
              <a:rPr lang="en-US" dirty="0" smtClean="0"/>
              <a:t>Enrollment</a:t>
            </a:r>
            <a:endParaRPr lang="en-US" dirty="0"/>
          </a:p>
        </p:txBody>
      </p:sp>
    </p:spTree>
    <p:extLst>
      <p:ext uri="{BB962C8B-B14F-4D97-AF65-F5344CB8AC3E}">
        <p14:creationId xmlns:p14="http://schemas.microsoft.com/office/powerpoint/2010/main" val="2529787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nSpc>
                <a:spcPct val="150000"/>
              </a:lnSpc>
              <a:spcBef>
                <a:spcPts val="0"/>
              </a:spcBef>
            </a:pPr>
            <a:r>
              <a:rPr lang="en-US" dirty="0"/>
              <a:t>Online</a:t>
            </a:r>
          </a:p>
          <a:p>
            <a:pPr marL="457200" lvl="0" indent="-457200">
              <a:lnSpc>
                <a:spcPct val="150000"/>
              </a:lnSpc>
              <a:spcBef>
                <a:spcPts val="0"/>
              </a:spcBef>
            </a:pPr>
            <a:r>
              <a:rPr lang="en-US" dirty="0"/>
              <a:t>Blended</a:t>
            </a:r>
          </a:p>
          <a:p>
            <a:pPr marL="457200" lvl="0" indent="-457200">
              <a:lnSpc>
                <a:spcPct val="150000"/>
              </a:lnSpc>
              <a:spcBef>
                <a:spcPts val="0"/>
              </a:spcBef>
            </a:pPr>
            <a:r>
              <a:rPr lang="en-US" dirty="0"/>
              <a:t>Face-To-Face</a:t>
            </a:r>
          </a:p>
          <a:p>
            <a:pPr marL="457200" lvl="0" indent="-457200">
              <a:lnSpc>
                <a:spcPct val="150000"/>
              </a:lnSpc>
              <a:spcBef>
                <a:spcPts val="0"/>
              </a:spcBef>
            </a:pPr>
            <a:r>
              <a:rPr lang="en-US" dirty="0" smtClean="0"/>
              <a:t>Future</a:t>
            </a:r>
            <a:endParaRPr lang="en-US" dirty="0"/>
          </a:p>
        </p:txBody>
      </p:sp>
      <p:sp>
        <p:nvSpPr>
          <p:cNvPr id="3" name="Title 2"/>
          <p:cNvSpPr>
            <a:spLocks noGrp="1"/>
          </p:cNvSpPr>
          <p:nvPr>
            <p:ph type="title"/>
          </p:nvPr>
        </p:nvSpPr>
        <p:spPr/>
        <p:txBody>
          <a:bodyPr/>
          <a:lstStyle/>
          <a:p>
            <a:r>
              <a:rPr lang="en-US" dirty="0" smtClean="0"/>
              <a:t>Adaptability</a:t>
            </a:r>
            <a:endParaRPr lang="en-US" dirty="0"/>
          </a:p>
        </p:txBody>
      </p:sp>
    </p:spTree>
    <p:extLst>
      <p:ext uri="{BB962C8B-B14F-4D97-AF65-F5344CB8AC3E}">
        <p14:creationId xmlns:p14="http://schemas.microsoft.com/office/powerpoint/2010/main" val="2767793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Griffey, J. (April, 2012) E-Readers Now, E-Readers Forever! </a:t>
            </a:r>
            <a:r>
              <a:rPr lang="en-US" i="1" dirty="0"/>
              <a:t>Library Technology Reports</a:t>
            </a:r>
            <a:r>
              <a:rPr lang="en-US" dirty="0"/>
              <a:t>, </a:t>
            </a:r>
            <a:r>
              <a:rPr lang="en-US" i="1" dirty="0"/>
              <a:t>48</a:t>
            </a:r>
            <a:r>
              <a:rPr lang="en-US" dirty="0"/>
              <a:t>(3), 14-20.</a:t>
            </a:r>
          </a:p>
          <a:p>
            <a:r>
              <a:rPr lang="en-US" dirty="0"/>
              <a:t>Guy, R. (2009). The Evolution of Mobile Teaching and Learning. Santa Rosa, CA: Information Science Press.</a:t>
            </a:r>
          </a:p>
          <a:p>
            <a:r>
              <a:rPr lang="en-US" dirty="0"/>
              <a:t>Herrington A., &amp; Herrington, H. (</a:t>
            </a:r>
            <a:r>
              <a:rPr lang="en-US" dirty="0" err="1"/>
              <a:t>n.d.</a:t>
            </a:r>
            <a:r>
              <a:rPr lang="en-US" dirty="0"/>
              <a:t>.) </a:t>
            </a:r>
            <a:r>
              <a:rPr lang="en-US" i="1" dirty="0"/>
              <a:t>Authentic mobile learning in higher education. </a:t>
            </a:r>
            <a:r>
              <a:rPr lang="en-US" dirty="0"/>
              <a:t>Retrieved from: http://www.aare.edu.au/07pap/her07131.pdf</a:t>
            </a:r>
          </a:p>
          <a:p>
            <a:r>
              <a:rPr lang="en-US" dirty="0"/>
              <a:t>Miller, J. R., Silver, L. S., Stevens, R. E., &amp; </a:t>
            </a:r>
            <a:r>
              <a:rPr lang="en-US" dirty="0" err="1"/>
              <a:t>Clow</a:t>
            </a:r>
            <a:r>
              <a:rPr lang="en-US" dirty="0"/>
              <a:t>, K. E. (2012). Accounting Professors' Perspectives of the Cost of College Textbooks. </a:t>
            </a:r>
            <a:r>
              <a:rPr lang="en-US" i="1" dirty="0"/>
              <a:t>International Journal Of Business &amp; Social Science</a:t>
            </a:r>
            <a:r>
              <a:rPr lang="en-US" dirty="0"/>
              <a:t>, </a:t>
            </a:r>
            <a:r>
              <a:rPr lang="en-US" i="1" dirty="0"/>
              <a:t>3</a:t>
            </a:r>
            <a:r>
              <a:rPr lang="en-US" dirty="0"/>
              <a:t>(9), 1-8.</a:t>
            </a:r>
          </a:p>
          <a:p>
            <a:r>
              <a:rPr lang="en-US" dirty="0"/>
              <a:t>Morrison, C., &amp; Bailey, R. (2011). Employee Privacy Rights: Employer Monitoring and Investigating Employees' Electronic Activities and Communications. </a:t>
            </a:r>
            <a:r>
              <a:rPr lang="en-US" i="1" dirty="0"/>
              <a:t>Energy &amp; Mineral Law Institute</a:t>
            </a:r>
            <a:r>
              <a:rPr lang="en-US" dirty="0"/>
              <a:t>, (32), 66-173.</a:t>
            </a:r>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406672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Pearson Learning Solutions (2012). </a:t>
            </a:r>
            <a:r>
              <a:rPr lang="en-US" i="1" dirty="0"/>
              <a:t>Pearson Custom Technology.</a:t>
            </a:r>
            <a:r>
              <a:rPr lang="en-US" dirty="0"/>
              <a:t> Boston, MA. Retrieved from: http://www.pearsonlearningsolutions.com/higher-education/custom-services-and-solutions.php</a:t>
            </a:r>
          </a:p>
          <a:p>
            <a:r>
              <a:rPr lang="en-US" dirty="0"/>
              <a:t>Pearson Learning Solutions (2010). </a:t>
            </a:r>
            <a:r>
              <a:rPr lang="en-US" i="1" dirty="0"/>
              <a:t>Pearson Perspectives on Higher Education: eBooks</a:t>
            </a:r>
            <a:r>
              <a:rPr lang="en-US" dirty="0"/>
              <a:t>. Boston, MA. Retrieved from: http://www.pearsonlearningsolutions.com/higher-education/custom-services-and-solutions.php</a:t>
            </a:r>
          </a:p>
          <a:p>
            <a:r>
              <a:rPr lang="en-US" dirty="0" err="1"/>
              <a:t>Schugar</a:t>
            </a:r>
            <a:r>
              <a:rPr lang="en-US" dirty="0"/>
              <a:t>, J. T., </a:t>
            </a:r>
            <a:r>
              <a:rPr lang="en-US" dirty="0" err="1"/>
              <a:t>Schugar</a:t>
            </a:r>
            <a:r>
              <a:rPr lang="en-US" dirty="0"/>
              <a:t>, H., &amp; Penny, C. (2011). A Nook or a Book? Comparing College Students' Reading Comprehension Levels, Critical Reading, and Study Skills. </a:t>
            </a:r>
            <a:r>
              <a:rPr lang="en-US" i="1" dirty="0"/>
              <a:t>International Journal Of Technology In Teaching &amp; Learning</a:t>
            </a:r>
            <a:r>
              <a:rPr lang="en-US" dirty="0"/>
              <a:t>, </a:t>
            </a:r>
            <a:r>
              <a:rPr lang="en-US" i="1" dirty="0"/>
              <a:t>7</a:t>
            </a:r>
            <a:r>
              <a:rPr lang="en-US" dirty="0"/>
              <a:t>(2), 174-192.</a:t>
            </a:r>
          </a:p>
          <a:p>
            <a:endParaRPr lang="en-US" dirty="0"/>
          </a:p>
        </p:txBody>
      </p:sp>
      <p:sp>
        <p:nvSpPr>
          <p:cNvPr id="3" name="Title 2"/>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360632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50000"/>
              </a:lnSpc>
              <a:spcBef>
                <a:spcPts val="0"/>
              </a:spcBef>
            </a:pPr>
            <a:r>
              <a:rPr lang="en-US" dirty="0" smtClean="0"/>
              <a:t>Applications from Geometry</a:t>
            </a:r>
          </a:p>
          <a:p>
            <a:pPr marL="457200" indent="-457200">
              <a:lnSpc>
                <a:spcPct val="150000"/>
              </a:lnSpc>
              <a:spcBef>
                <a:spcPts val="0"/>
              </a:spcBef>
            </a:pPr>
            <a:r>
              <a:rPr lang="en-US" dirty="0" smtClean="0"/>
              <a:t>Applications of Percentages</a:t>
            </a:r>
          </a:p>
          <a:p>
            <a:pPr marL="457200" indent="-457200">
              <a:lnSpc>
                <a:spcPct val="150000"/>
              </a:lnSpc>
              <a:spcBef>
                <a:spcPts val="0"/>
              </a:spcBef>
            </a:pPr>
            <a:r>
              <a:rPr lang="en-US" dirty="0"/>
              <a:t>Mathematicians</a:t>
            </a:r>
          </a:p>
          <a:p>
            <a:pPr marL="457200" indent="-457200">
              <a:lnSpc>
                <a:spcPct val="150000"/>
              </a:lnSpc>
              <a:spcBef>
                <a:spcPts val="0"/>
              </a:spcBef>
            </a:pPr>
            <a:r>
              <a:rPr lang="en-US" dirty="0" smtClean="0"/>
              <a:t>Numbering Systems</a:t>
            </a:r>
          </a:p>
          <a:p>
            <a:pPr marL="457200" indent="-457200">
              <a:lnSpc>
                <a:spcPct val="150000"/>
              </a:lnSpc>
              <a:spcBef>
                <a:spcPts val="0"/>
              </a:spcBef>
            </a:pPr>
            <a:r>
              <a:rPr lang="en-US" dirty="0"/>
              <a:t>Calculations in Bases other </a:t>
            </a:r>
            <a:r>
              <a:rPr lang="en-US" dirty="0" smtClean="0"/>
              <a:t>than Base 10</a:t>
            </a:r>
            <a:endParaRPr lang="en-US" dirty="0"/>
          </a:p>
          <a:p>
            <a:pPr marL="457200" indent="-457200">
              <a:lnSpc>
                <a:spcPct val="150000"/>
              </a:lnSpc>
              <a:spcBef>
                <a:spcPts val="0"/>
              </a:spcBef>
            </a:pPr>
            <a:endParaRPr lang="en-US" dirty="0" smtClean="0"/>
          </a:p>
          <a:p>
            <a:pPr marL="457200" indent="-457200">
              <a:lnSpc>
                <a:spcPct val="150000"/>
              </a:lnSpc>
              <a:spcBef>
                <a:spcPts val="0"/>
              </a:spcBef>
            </a:pPr>
            <a:endParaRPr lang="en-US" dirty="0"/>
          </a:p>
        </p:txBody>
      </p:sp>
      <p:sp>
        <p:nvSpPr>
          <p:cNvPr id="3" name="Title 2"/>
          <p:cNvSpPr>
            <a:spLocks noGrp="1"/>
          </p:cNvSpPr>
          <p:nvPr>
            <p:ph type="title"/>
          </p:nvPr>
        </p:nvSpPr>
        <p:spPr/>
        <p:txBody>
          <a:bodyPr/>
          <a:lstStyle/>
          <a:p>
            <a:r>
              <a:rPr lang="en-US" dirty="0" smtClean="0"/>
              <a:t>General Topics</a:t>
            </a:r>
            <a:endParaRPr lang="en-US" dirty="0"/>
          </a:p>
        </p:txBody>
      </p:sp>
    </p:spTree>
    <p:extLst>
      <p:ext uri="{BB962C8B-B14F-4D97-AF65-F5344CB8AC3E}">
        <p14:creationId xmlns:p14="http://schemas.microsoft.com/office/powerpoint/2010/main" val="3375623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0" lvl="0" indent="-457200">
              <a:lnSpc>
                <a:spcPct val="150000"/>
              </a:lnSpc>
              <a:spcBef>
                <a:spcPts val="0"/>
              </a:spcBef>
            </a:pPr>
            <a:r>
              <a:rPr lang="en-US" dirty="0"/>
              <a:t>Discuss the different time periods that influenced the topics in Mathematics</a:t>
            </a:r>
          </a:p>
          <a:p>
            <a:pPr marL="457200" lvl="0" indent="-457200">
              <a:lnSpc>
                <a:spcPct val="150000"/>
              </a:lnSpc>
              <a:spcBef>
                <a:spcPts val="0"/>
              </a:spcBef>
            </a:pPr>
            <a:r>
              <a:rPr lang="en-US" dirty="0"/>
              <a:t>Discuss the impact of different cultures on Mathematics</a:t>
            </a:r>
          </a:p>
          <a:p>
            <a:pPr marL="457200" lvl="0" indent="-457200">
              <a:lnSpc>
                <a:spcPct val="150000"/>
              </a:lnSpc>
              <a:spcBef>
                <a:spcPts val="0"/>
              </a:spcBef>
            </a:pPr>
            <a:r>
              <a:rPr lang="en-US" dirty="0"/>
              <a:t>Compare and Contrast modern and historical methods of proving theorems</a:t>
            </a:r>
          </a:p>
          <a:p>
            <a:pPr marL="457200" lvl="0" indent="-457200">
              <a:lnSpc>
                <a:spcPct val="150000"/>
              </a:lnSpc>
              <a:spcBef>
                <a:spcPts val="0"/>
              </a:spcBef>
            </a:pPr>
            <a:r>
              <a:rPr lang="en-US" dirty="0"/>
              <a:t>Compare and Contrast the different numbering systems</a:t>
            </a:r>
          </a:p>
          <a:p>
            <a:pPr marL="457200" lvl="0" indent="-457200">
              <a:lnSpc>
                <a:spcPct val="150000"/>
              </a:lnSpc>
              <a:spcBef>
                <a:spcPts val="0"/>
              </a:spcBef>
            </a:pPr>
            <a:r>
              <a:rPr lang="en-US" dirty="0"/>
              <a:t>Examine contributions from </a:t>
            </a:r>
            <a:r>
              <a:rPr lang="en-US" dirty="0" smtClean="0"/>
              <a:t>mathematicians</a:t>
            </a:r>
            <a:endParaRPr lang="en-US" dirty="0"/>
          </a:p>
        </p:txBody>
      </p:sp>
      <p:sp>
        <p:nvSpPr>
          <p:cNvPr id="3" name="Title 2"/>
          <p:cNvSpPr>
            <a:spLocks noGrp="1"/>
          </p:cNvSpPr>
          <p:nvPr>
            <p:ph type="title"/>
          </p:nvPr>
        </p:nvSpPr>
        <p:spPr/>
        <p:txBody>
          <a:bodyPr/>
          <a:lstStyle/>
          <a:p>
            <a:r>
              <a:rPr lang="en-US" dirty="0" smtClean="0"/>
              <a:t>Learning Objectives</a:t>
            </a:r>
            <a:endParaRPr lang="en-US" dirty="0"/>
          </a:p>
        </p:txBody>
      </p:sp>
    </p:spTree>
    <p:extLst>
      <p:ext uri="{BB962C8B-B14F-4D97-AF65-F5344CB8AC3E}">
        <p14:creationId xmlns:p14="http://schemas.microsoft.com/office/powerpoint/2010/main" val="117282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50000"/>
              </a:lnSpc>
              <a:spcBef>
                <a:spcPts val="0"/>
              </a:spcBef>
            </a:pPr>
            <a:r>
              <a:rPr lang="en-US" dirty="0" smtClean="0"/>
              <a:t>Portable</a:t>
            </a:r>
          </a:p>
          <a:p>
            <a:pPr marL="457200" indent="-457200">
              <a:lnSpc>
                <a:spcPct val="150000"/>
              </a:lnSpc>
              <a:spcBef>
                <a:spcPts val="0"/>
              </a:spcBef>
            </a:pPr>
            <a:r>
              <a:rPr lang="en-US" dirty="0" smtClean="0"/>
              <a:t>Interactive texts</a:t>
            </a:r>
          </a:p>
          <a:p>
            <a:pPr marL="457200" indent="-457200">
              <a:lnSpc>
                <a:spcPct val="150000"/>
              </a:lnSpc>
              <a:spcBef>
                <a:spcPts val="0"/>
              </a:spcBef>
            </a:pPr>
            <a:r>
              <a:rPr lang="en-US" dirty="0" smtClean="0"/>
              <a:t>Cost effective</a:t>
            </a:r>
          </a:p>
          <a:p>
            <a:pPr marL="457200" indent="-457200">
              <a:lnSpc>
                <a:spcPct val="150000"/>
              </a:lnSpc>
              <a:spcBef>
                <a:spcPts val="0"/>
              </a:spcBef>
            </a:pPr>
            <a:r>
              <a:rPr lang="en-US" dirty="0" smtClean="0"/>
              <a:t>Synchronization</a:t>
            </a:r>
          </a:p>
          <a:p>
            <a:pPr marL="457200" indent="-457200">
              <a:lnSpc>
                <a:spcPct val="150000"/>
              </a:lnSpc>
              <a:spcBef>
                <a:spcPts val="0"/>
              </a:spcBef>
            </a:pPr>
            <a:endParaRPr lang="en-US" dirty="0"/>
          </a:p>
        </p:txBody>
      </p:sp>
      <p:sp>
        <p:nvSpPr>
          <p:cNvPr id="3" name="Title 2"/>
          <p:cNvSpPr>
            <a:spLocks noGrp="1"/>
          </p:cNvSpPr>
          <p:nvPr>
            <p:ph type="title"/>
          </p:nvPr>
        </p:nvSpPr>
        <p:spPr/>
        <p:txBody>
          <a:bodyPr/>
          <a:lstStyle/>
          <a:p>
            <a:r>
              <a:rPr lang="en-US" dirty="0" err="1" smtClean="0"/>
              <a:t>eReader</a:t>
            </a:r>
            <a:endParaRPr lang="en-US" dirty="0"/>
          </a:p>
        </p:txBody>
      </p:sp>
    </p:spTree>
    <p:extLst>
      <p:ext uri="{BB962C8B-B14F-4D97-AF65-F5344CB8AC3E}">
        <p14:creationId xmlns:p14="http://schemas.microsoft.com/office/powerpoint/2010/main" val="169090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nSpc>
                <a:spcPct val="150000"/>
              </a:lnSpc>
              <a:spcBef>
                <a:spcPts val="0"/>
              </a:spcBef>
            </a:pPr>
            <a:r>
              <a:rPr lang="en-US" dirty="0"/>
              <a:t>Available on multiple devices</a:t>
            </a:r>
          </a:p>
          <a:p>
            <a:pPr marL="457200" lvl="0" indent="-457200">
              <a:lnSpc>
                <a:spcPct val="150000"/>
              </a:lnSpc>
              <a:spcBef>
                <a:spcPts val="0"/>
              </a:spcBef>
            </a:pPr>
            <a:r>
              <a:rPr lang="en-US" dirty="0"/>
              <a:t>Interactive texts</a:t>
            </a:r>
          </a:p>
          <a:p>
            <a:pPr marL="457200" lvl="0" indent="-457200">
              <a:lnSpc>
                <a:spcPct val="150000"/>
              </a:lnSpc>
              <a:spcBef>
                <a:spcPts val="0"/>
              </a:spcBef>
            </a:pPr>
            <a:r>
              <a:rPr lang="en-US" dirty="0"/>
              <a:t>Referencing abilities</a:t>
            </a:r>
          </a:p>
          <a:p>
            <a:pPr marL="457200" indent="-457200">
              <a:lnSpc>
                <a:spcPct val="150000"/>
              </a:lnSpc>
              <a:spcBef>
                <a:spcPts val="0"/>
              </a:spcBef>
            </a:pPr>
            <a:endParaRPr lang="en-US" dirty="0"/>
          </a:p>
        </p:txBody>
      </p:sp>
      <p:sp>
        <p:nvSpPr>
          <p:cNvPr id="3" name="Title 2"/>
          <p:cNvSpPr>
            <a:spLocks noGrp="1"/>
          </p:cNvSpPr>
          <p:nvPr>
            <p:ph type="title"/>
          </p:nvPr>
        </p:nvSpPr>
        <p:spPr/>
        <p:txBody>
          <a:bodyPr/>
          <a:lstStyle/>
          <a:p>
            <a:r>
              <a:rPr lang="en-US" dirty="0" smtClean="0"/>
              <a:t>Technical Benefits</a:t>
            </a:r>
            <a:endParaRPr lang="en-US" dirty="0"/>
          </a:p>
        </p:txBody>
      </p:sp>
    </p:spTree>
    <p:extLst>
      <p:ext uri="{BB962C8B-B14F-4D97-AF65-F5344CB8AC3E}">
        <p14:creationId xmlns:p14="http://schemas.microsoft.com/office/powerpoint/2010/main" val="620675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nSpc>
                <a:spcPct val="150000"/>
              </a:lnSpc>
              <a:spcBef>
                <a:spcPts val="0"/>
              </a:spcBef>
            </a:pPr>
            <a:r>
              <a:rPr lang="en-US" dirty="0">
                <a:latin typeface="Times New Roman"/>
                <a:ea typeface="Times New Roman"/>
                <a:cs typeface="Times New Roman"/>
              </a:rPr>
              <a:t>Immediacy</a:t>
            </a:r>
          </a:p>
          <a:p>
            <a:pPr marL="457200" indent="-457200">
              <a:lnSpc>
                <a:spcPct val="150000"/>
              </a:lnSpc>
              <a:spcBef>
                <a:spcPts val="0"/>
              </a:spcBef>
            </a:pPr>
            <a:r>
              <a:rPr lang="en-US" dirty="0">
                <a:latin typeface="Times New Roman"/>
                <a:ea typeface="Times New Roman"/>
                <a:cs typeface="Times New Roman"/>
              </a:rPr>
              <a:t>Portability</a:t>
            </a:r>
          </a:p>
          <a:p>
            <a:pPr marL="457200" indent="-457200">
              <a:lnSpc>
                <a:spcPct val="150000"/>
              </a:lnSpc>
              <a:spcBef>
                <a:spcPts val="0"/>
              </a:spcBef>
            </a:pPr>
            <a:r>
              <a:rPr lang="en-US" dirty="0">
                <a:latin typeface="Times New Roman"/>
                <a:ea typeface="Times New Roman"/>
                <a:cs typeface="Times New Roman"/>
              </a:rPr>
              <a:t>Consistency</a:t>
            </a:r>
          </a:p>
          <a:p>
            <a:pPr marL="457200" indent="-457200">
              <a:lnSpc>
                <a:spcPct val="150000"/>
              </a:lnSpc>
              <a:spcBef>
                <a:spcPts val="0"/>
              </a:spcBef>
            </a:pPr>
            <a:r>
              <a:rPr lang="en-US" dirty="0">
                <a:latin typeface="Times New Roman"/>
                <a:ea typeface="Times New Roman"/>
                <a:cs typeface="Times New Roman"/>
              </a:rPr>
              <a:t>Accessibility to tools</a:t>
            </a:r>
          </a:p>
          <a:p>
            <a:pPr marL="0" indent="0">
              <a:buNone/>
            </a:pPr>
            <a:endParaRPr lang="en-US" dirty="0"/>
          </a:p>
        </p:txBody>
      </p:sp>
      <p:sp>
        <p:nvSpPr>
          <p:cNvPr id="3" name="Title 2"/>
          <p:cNvSpPr>
            <a:spLocks noGrp="1"/>
          </p:cNvSpPr>
          <p:nvPr>
            <p:ph type="title"/>
          </p:nvPr>
        </p:nvSpPr>
        <p:spPr/>
        <p:txBody>
          <a:bodyPr/>
          <a:lstStyle/>
          <a:p>
            <a:r>
              <a:rPr lang="en-US" dirty="0" smtClean="0"/>
              <a:t>Learning Benefits</a:t>
            </a:r>
            <a:endParaRPr lang="en-US" dirty="0"/>
          </a:p>
        </p:txBody>
      </p:sp>
    </p:spTree>
    <p:extLst>
      <p:ext uri="{BB962C8B-B14F-4D97-AF65-F5344CB8AC3E}">
        <p14:creationId xmlns:p14="http://schemas.microsoft.com/office/powerpoint/2010/main" val="1517433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nSpc>
                <a:spcPct val="150000"/>
              </a:lnSpc>
              <a:spcBef>
                <a:spcPts val="0"/>
              </a:spcBef>
            </a:pPr>
            <a:r>
              <a:rPr lang="en-US" dirty="0"/>
              <a:t>Always a New Text</a:t>
            </a:r>
          </a:p>
          <a:p>
            <a:pPr marL="457200" lvl="0" indent="-457200">
              <a:lnSpc>
                <a:spcPct val="150000"/>
              </a:lnSpc>
              <a:spcBef>
                <a:spcPts val="0"/>
              </a:spcBef>
            </a:pPr>
            <a:r>
              <a:rPr lang="en-US" dirty="0"/>
              <a:t>Always a Used Text</a:t>
            </a:r>
          </a:p>
        </p:txBody>
      </p:sp>
      <p:sp>
        <p:nvSpPr>
          <p:cNvPr id="3" name="Title 2"/>
          <p:cNvSpPr>
            <a:spLocks noGrp="1"/>
          </p:cNvSpPr>
          <p:nvPr>
            <p:ph type="title"/>
          </p:nvPr>
        </p:nvSpPr>
        <p:spPr/>
        <p:txBody>
          <a:bodyPr/>
          <a:lstStyle/>
          <a:p>
            <a:r>
              <a:rPr lang="en-US" dirty="0" smtClean="0"/>
              <a:t>Textbook Condition</a:t>
            </a:r>
            <a:endParaRPr lang="en-US" dirty="0"/>
          </a:p>
        </p:txBody>
      </p:sp>
    </p:spTree>
    <p:extLst>
      <p:ext uri="{BB962C8B-B14F-4D97-AF65-F5344CB8AC3E}">
        <p14:creationId xmlns:p14="http://schemas.microsoft.com/office/powerpoint/2010/main" val="432007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nSpc>
                <a:spcPct val="150000"/>
              </a:lnSpc>
              <a:spcBef>
                <a:spcPts val="0"/>
              </a:spcBef>
            </a:pPr>
            <a:r>
              <a:rPr lang="en-US" dirty="0"/>
              <a:t>Easy to update</a:t>
            </a:r>
          </a:p>
          <a:p>
            <a:pPr marL="457200" lvl="0" indent="-457200">
              <a:lnSpc>
                <a:spcPct val="150000"/>
              </a:lnSpc>
              <a:spcBef>
                <a:spcPts val="0"/>
              </a:spcBef>
            </a:pPr>
            <a:r>
              <a:rPr lang="en-US" dirty="0"/>
              <a:t>Easy access to Research</a:t>
            </a:r>
          </a:p>
          <a:p>
            <a:pPr marL="457200" indent="-457200">
              <a:lnSpc>
                <a:spcPct val="150000"/>
              </a:lnSpc>
              <a:spcBef>
                <a:spcPts val="0"/>
              </a:spcBef>
            </a:pPr>
            <a:endParaRPr lang="en-US" dirty="0"/>
          </a:p>
        </p:txBody>
      </p:sp>
      <p:sp>
        <p:nvSpPr>
          <p:cNvPr id="3" name="Title 2"/>
          <p:cNvSpPr>
            <a:spLocks noGrp="1"/>
          </p:cNvSpPr>
          <p:nvPr>
            <p:ph type="title"/>
          </p:nvPr>
        </p:nvSpPr>
        <p:spPr/>
        <p:txBody>
          <a:bodyPr/>
          <a:lstStyle/>
          <a:p>
            <a:r>
              <a:rPr lang="en-US" dirty="0" smtClean="0"/>
              <a:t>Other Benefits</a:t>
            </a:r>
            <a:endParaRPr lang="en-US" dirty="0"/>
          </a:p>
        </p:txBody>
      </p:sp>
    </p:spTree>
    <p:extLst>
      <p:ext uri="{BB962C8B-B14F-4D97-AF65-F5344CB8AC3E}">
        <p14:creationId xmlns:p14="http://schemas.microsoft.com/office/powerpoint/2010/main" val="3332086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nSpc>
                <a:spcPct val="150000"/>
              </a:lnSpc>
              <a:spcBef>
                <a:spcPts val="0"/>
              </a:spcBef>
              <a:buFont typeface="Wingdings"/>
              <a:buChar char=""/>
              <a:tabLst>
                <a:tab pos="457200" algn="l"/>
              </a:tabLst>
            </a:pPr>
            <a:r>
              <a:rPr lang="en-US" dirty="0">
                <a:latin typeface="Times New Roman"/>
                <a:ea typeface="Times New Roman"/>
                <a:cs typeface="Times New Roman"/>
              </a:rPr>
              <a:t>Student Privacy</a:t>
            </a:r>
            <a:endParaRPr lang="en-US" sz="2000" dirty="0">
              <a:latin typeface="Calibri"/>
              <a:ea typeface="Times New Roman"/>
              <a:cs typeface="Times New Roman"/>
            </a:endParaRPr>
          </a:p>
          <a:p>
            <a:pPr marL="457200" lvl="0" indent="-457200">
              <a:lnSpc>
                <a:spcPct val="150000"/>
              </a:lnSpc>
              <a:spcBef>
                <a:spcPts val="0"/>
              </a:spcBef>
              <a:buFont typeface="Wingdings"/>
              <a:buChar char=""/>
              <a:tabLst>
                <a:tab pos="457200" algn="l"/>
              </a:tabLst>
            </a:pPr>
            <a:r>
              <a:rPr lang="en-US" dirty="0">
                <a:latin typeface="Times New Roman"/>
                <a:ea typeface="Times New Roman"/>
                <a:cs typeface="Times New Roman"/>
              </a:rPr>
              <a:t>Intellectual Property</a:t>
            </a:r>
            <a:endParaRPr lang="en-US" sz="2000" dirty="0">
              <a:latin typeface="Calibri"/>
              <a:ea typeface="Times New Roman"/>
              <a:cs typeface="Times New Roman"/>
            </a:endParaRPr>
          </a:p>
          <a:p>
            <a:pPr marL="457200" lvl="0" indent="-457200">
              <a:lnSpc>
                <a:spcPct val="150000"/>
              </a:lnSpc>
              <a:spcBef>
                <a:spcPts val="0"/>
              </a:spcBef>
              <a:buFont typeface="Wingdings"/>
              <a:buChar char=""/>
              <a:tabLst>
                <a:tab pos="457200" algn="l"/>
              </a:tabLst>
            </a:pPr>
            <a:r>
              <a:rPr lang="en-US" dirty="0">
                <a:latin typeface="Times New Roman"/>
                <a:ea typeface="Times New Roman"/>
                <a:cs typeface="Times New Roman"/>
              </a:rPr>
              <a:t>Copyright issues</a:t>
            </a:r>
            <a:endParaRPr lang="en-US" sz="2000" dirty="0">
              <a:latin typeface="Calibri"/>
              <a:ea typeface="Times New Roman"/>
              <a:cs typeface="Times New Roman"/>
            </a:endParaRPr>
          </a:p>
          <a:p>
            <a:pPr marL="457200" indent="-457200">
              <a:lnSpc>
                <a:spcPct val="150000"/>
              </a:lnSpc>
            </a:pPr>
            <a:endParaRPr lang="en-US" dirty="0"/>
          </a:p>
        </p:txBody>
      </p:sp>
      <p:sp>
        <p:nvSpPr>
          <p:cNvPr id="3" name="Title 2"/>
          <p:cNvSpPr>
            <a:spLocks noGrp="1"/>
          </p:cNvSpPr>
          <p:nvPr>
            <p:ph type="title"/>
          </p:nvPr>
        </p:nvSpPr>
        <p:spPr/>
        <p:txBody>
          <a:bodyPr/>
          <a:lstStyle/>
          <a:p>
            <a:r>
              <a:rPr lang="en-US" dirty="0" smtClean="0"/>
              <a:t>Concerns</a:t>
            </a:r>
            <a:endParaRPr lang="en-US" dirty="0"/>
          </a:p>
        </p:txBody>
      </p:sp>
    </p:spTree>
    <p:extLst>
      <p:ext uri="{BB962C8B-B14F-4D97-AF65-F5344CB8AC3E}">
        <p14:creationId xmlns:p14="http://schemas.microsoft.com/office/powerpoint/2010/main" val="6012350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5756</TotalTime>
  <Words>2078</Words>
  <Application>Microsoft Office PowerPoint</Application>
  <PresentationFormat>On-screen Show (4:3)</PresentationFormat>
  <Paragraphs>109</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Survey of Mathematics 2</vt:lpstr>
      <vt:lpstr>General Topics</vt:lpstr>
      <vt:lpstr>Learning Objectives</vt:lpstr>
      <vt:lpstr>eReader</vt:lpstr>
      <vt:lpstr>Technical Benefits</vt:lpstr>
      <vt:lpstr>Learning Benefits</vt:lpstr>
      <vt:lpstr>Textbook Condition</vt:lpstr>
      <vt:lpstr>Other Benefits</vt:lpstr>
      <vt:lpstr>Concerns</vt:lpstr>
      <vt:lpstr>Learners</vt:lpstr>
      <vt:lpstr>Enrollment</vt:lpstr>
      <vt:lpstr>Adaptability</vt:lpstr>
      <vt:lpstr>References</vt:lpstr>
      <vt:lpstr>References</vt:lpstr>
    </vt:vector>
  </TitlesOfParts>
  <Company>Rams Hill Farm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eReaders &amp; e-Learning</dc:title>
  <dc:creator>Tamara Eyster</dc:creator>
  <cp:lastModifiedBy>Tamara Eyster</cp:lastModifiedBy>
  <cp:revision>41</cp:revision>
  <dcterms:created xsi:type="dcterms:W3CDTF">2012-09-09T00:52:46Z</dcterms:created>
  <dcterms:modified xsi:type="dcterms:W3CDTF">2012-09-17T18:24:23Z</dcterms:modified>
</cp:coreProperties>
</file>